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81" r:id="rId19"/>
    <p:sldId id="282" r:id="rId20"/>
    <p:sldId id="277" r:id="rId21"/>
    <p:sldId id="278" r:id="rId22"/>
    <p:sldId id="279" r:id="rId23"/>
  </p:sldIdLst>
  <p:sldSz cx="18288000" cy="10287000"/>
  <p:notesSz cx="6858000" cy="9144000"/>
  <p:embeddedFontLst>
    <p:embeddedFont>
      <p:font typeface="Garet" panose="020B0604020202020204" charset="0"/>
      <p:regular r:id="rId24"/>
    </p:embeddedFont>
    <p:embeddedFont>
      <p:font typeface="Garet Bold" panose="020B0604020202020204" charset="0"/>
      <p:regular r:id="rId25"/>
    </p:embeddedFont>
    <p:embeddedFont>
      <p:font typeface="Glacial Indifference" panose="020B0604020202020204" charset="0"/>
      <p:regular r:id="rId26"/>
    </p:embeddedFont>
    <p:embeddedFont>
      <p:font typeface="Glacial Indifference Bold" panose="020B0604020202020204" charset="0"/>
      <p:regular r:id="rId27"/>
    </p:embeddedFont>
    <p:embeddedFont>
      <p:font typeface="Lilita On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92344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3284327" y="665020"/>
            <a:ext cx="6930138" cy="11222895"/>
          </a:xfrm>
          <a:custGeom>
            <a:avLst/>
            <a:gdLst/>
            <a:ahLst/>
            <a:cxnLst/>
            <a:rect l="l" t="t" r="r" b="b"/>
            <a:pathLst>
              <a:path w="6930138" h="11222895">
                <a:moveTo>
                  <a:pt x="0" y="0"/>
                </a:moveTo>
                <a:lnTo>
                  <a:pt x="6930138" y="0"/>
                </a:lnTo>
                <a:lnTo>
                  <a:pt x="6930138" y="11222894"/>
                </a:lnTo>
                <a:lnTo>
                  <a:pt x="0" y="11222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 flipH="1">
            <a:off x="-839078" y="1069214"/>
            <a:ext cx="5608706" cy="9217786"/>
          </a:xfrm>
          <a:custGeom>
            <a:avLst/>
            <a:gdLst/>
            <a:ahLst/>
            <a:cxnLst/>
            <a:rect l="l" t="t" r="r" b="b"/>
            <a:pathLst>
              <a:path w="5608706" h="9217786">
                <a:moveTo>
                  <a:pt x="5608706" y="0"/>
                </a:moveTo>
                <a:lnTo>
                  <a:pt x="0" y="0"/>
                </a:lnTo>
                <a:lnTo>
                  <a:pt x="0" y="9217786"/>
                </a:lnTo>
                <a:lnTo>
                  <a:pt x="5608706" y="9217786"/>
                </a:lnTo>
                <a:lnTo>
                  <a:pt x="560870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6" name="TextBox 6"/>
          <p:cNvSpPr txBox="1"/>
          <p:nvPr/>
        </p:nvSpPr>
        <p:spPr>
          <a:xfrm>
            <a:off x="4470925" y="4624267"/>
            <a:ext cx="10319727" cy="263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61"/>
              </a:lnSpc>
            </a:pPr>
            <a:r>
              <a:rPr lang="en-US" sz="14915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IOT-BASED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4042" y="2718951"/>
            <a:ext cx="15599916" cy="269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7"/>
              </a:lnSpc>
            </a:pPr>
            <a:r>
              <a:rPr lang="en-US" sz="7683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MULTI-FUNCTIONAL SAFETY DEVICE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60153" y="6451637"/>
            <a:ext cx="7735465" cy="852940"/>
            <a:chOff x="0" y="0"/>
            <a:chExt cx="2037324" cy="2246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7324" cy="224643"/>
            </a:xfrm>
            <a:custGeom>
              <a:avLst/>
              <a:gdLst/>
              <a:ahLst/>
              <a:cxnLst/>
              <a:rect l="l" t="t" r="r" b="b"/>
              <a:pathLst>
                <a:path w="2037324" h="224643">
                  <a:moveTo>
                    <a:pt x="51043" y="0"/>
                  </a:moveTo>
                  <a:lnTo>
                    <a:pt x="1986282" y="0"/>
                  </a:lnTo>
                  <a:cubicBezTo>
                    <a:pt x="1999819" y="0"/>
                    <a:pt x="2012802" y="5378"/>
                    <a:pt x="2022374" y="14950"/>
                  </a:cubicBezTo>
                  <a:cubicBezTo>
                    <a:pt x="2031947" y="24522"/>
                    <a:pt x="2037324" y="37505"/>
                    <a:pt x="2037324" y="51043"/>
                  </a:cubicBezTo>
                  <a:lnTo>
                    <a:pt x="2037324" y="173600"/>
                  </a:lnTo>
                  <a:cubicBezTo>
                    <a:pt x="2037324" y="187137"/>
                    <a:pt x="2031947" y="200120"/>
                    <a:pt x="2022374" y="209693"/>
                  </a:cubicBezTo>
                  <a:cubicBezTo>
                    <a:pt x="2012802" y="219265"/>
                    <a:pt x="1999819" y="224643"/>
                    <a:pt x="1986282" y="224643"/>
                  </a:cubicBezTo>
                  <a:lnTo>
                    <a:pt x="51043" y="224643"/>
                  </a:lnTo>
                  <a:cubicBezTo>
                    <a:pt x="37505" y="224643"/>
                    <a:pt x="24522" y="219265"/>
                    <a:pt x="14950" y="209693"/>
                  </a:cubicBezTo>
                  <a:cubicBezTo>
                    <a:pt x="5378" y="200120"/>
                    <a:pt x="0" y="187137"/>
                    <a:pt x="0" y="173600"/>
                  </a:cubicBezTo>
                  <a:lnTo>
                    <a:pt x="0" y="51043"/>
                  </a:lnTo>
                  <a:cubicBezTo>
                    <a:pt x="0" y="37505"/>
                    <a:pt x="5378" y="24522"/>
                    <a:pt x="14950" y="14950"/>
                  </a:cubicBezTo>
                  <a:cubicBezTo>
                    <a:pt x="24522" y="5378"/>
                    <a:pt x="37505" y="0"/>
                    <a:pt x="51043" y="0"/>
                  </a:cubicBezTo>
                  <a:close/>
                </a:path>
              </a:pathLst>
            </a:custGeom>
            <a:solidFill>
              <a:srgbClr val="364DE8"/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37324" cy="26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13786" y="6785861"/>
            <a:ext cx="184491" cy="18449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91222" y="6785861"/>
            <a:ext cx="184491" cy="1844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4861161" y="-1478339"/>
            <a:ext cx="7002018" cy="4392242"/>
          </a:xfrm>
          <a:custGeom>
            <a:avLst/>
            <a:gdLst/>
            <a:ahLst/>
            <a:cxnLst/>
            <a:rect l="l" t="t" r="r" b="b"/>
            <a:pathLst>
              <a:path w="7002018" h="4392242">
                <a:moveTo>
                  <a:pt x="0" y="0"/>
                </a:moveTo>
                <a:lnTo>
                  <a:pt x="7002018" y="0"/>
                </a:lnTo>
                <a:lnTo>
                  <a:pt x="7002018" y="4392242"/>
                </a:lnTo>
                <a:lnTo>
                  <a:pt x="0" y="439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7366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9" name="Freeform 19"/>
          <p:cNvSpPr/>
          <p:nvPr/>
        </p:nvSpPr>
        <p:spPr>
          <a:xfrm>
            <a:off x="12127895" y="-1167421"/>
            <a:ext cx="7002018" cy="4392242"/>
          </a:xfrm>
          <a:custGeom>
            <a:avLst/>
            <a:gdLst/>
            <a:ahLst/>
            <a:cxnLst/>
            <a:rect l="l" t="t" r="r" b="b"/>
            <a:pathLst>
              <a:path w="7002018" h="4392242">
                <a:moveTo>
                  <a:pt x="0" y="0"/>
                </a:moveTo>
                <a:lnTo>
                  <a:pt x="7002018" y="0"/>
                </a:lnTo>
                <a:lnTo>
                  <a:pt x="7002018" y="4392242"/>
                </a:lnTo>
                <a:lnTo>
                  <a:pt x="0" y="439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7366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20" name="Freeform 20"/>
          <p:cNvSpPr/>
          <p:nvPr/>
        </p:nvSpPr>
        <p:spPr>
          <a:xfrm>
            <a:off x="10977920" y="-146887"/>
            <a:ext cx="2633480" cy="1729338"/>
          </a:xfrm>
          <a:custGeom>
            <a:avLst/>
            <a:gdLst/>
            <a:ahLst/>
            <a:cxnLst/>
            <a:rect l="l" t="t" r="r" b="b"/>
            <a:pathLst>
              <a:path w="2633480" h="1729338">
                <a:moveTo>
                  <a:pt x="0" y="0"/>
                </a:moveTo>
                <a:lnTo>
                  <a:pt x="2633480" y="0"/>
                </a:lnTo>
                <a:lnTo>
                  <a:pt x="2633480" y="1729338"/>
                </a:lnTo>
                <a:lnTo>
                  <a:pt x="0" y="1729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858" t="-105851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21" name="Freeform 21"/>
          <p:cNvSpPr/>
          <p:nvPr/>
        </p:nvSpPr>
        <p:spPr>
          <a:xfrm flipH="1">
            <a:off x="4072549" y="704035"/>
            <a:ext cx="2175208" cy="2138680"/>
          </a:xfrm>
          <a:custGeom>
            <a:avLst/>
            <a:gdLst/>
            <a:ahLst/>
            <a:cxnLst/>
            <a:rect l="l" t="t" r="r" b="b"/>
            <a:pathLst>
              <a:path w="2175208" h="2138680">
                <a:moveTo>
                  <a:pt x="2175208" y="0"/>
                </a:moveTo>
                <a:lnTo>
                  <a:pt x="0" y="0"/>
                </a:lnTo>
                <a:lnTo>
                  <a:pt x="0" y="2138679"/>
                </a:lnTo>
                <a:lnTo>
                  <a:pt x="2175208" y="2138679"/>
                </a:lnTo>
                <a:lnTo>
                  <a:pt x="2175208" y="0"/>
                </a:lnTo>
                <a:close/>
              </a:path>
            </a:pathLst>
          </a:custGeom>
          <a:blipFill>
            <a:blip r:embed="rId7"/>
            <a:stretch>
              <a:fillRect l="-174187" t="-15057" b="-76435"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4685606" y="-3054727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596382" y="6284463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05568" y="722049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39" y="0"/>
                </a:lnTo>
                <a:lnTo>
                  <a:pt x="1926739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521295" y="1810839"/>
            <a:ext cx="14118790" cy="73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9"/>
              </a:lnSpc>
            </a:pP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Reference: Ali, M., et al. (2020). "IoT-Based Fire Detection and Prevention Systems: A Review." Sensors, 20(6), 1686. https://doi.org/10.3390/s20061686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REFERENCES AND RESOURCES USED:</a:t>
            </a:r>
          </a:p>
        </p:txBody>
      </p:sp>
      <p:sp>
        <p:nvSpPr>
          <p:cNvPr id="15" name="Freeform 15"/>
          <p:cNvSpPr/>
          <p:nvPr/>
        </p:nvSpPr>
        <p:spPr>
          <a:xfrm rot="-1894308">
            <a:off x="15119020" y="505468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5" y="0"/>
                </a:lnTo>
                <a:lnTo>
                  <a:pt x="2361805" y="1255644"/>
                </a:lnTo>
                <a:lnTo>
                  <a:pt x="0" y="125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6" name="AutoShape 16"/>
          <p:cNvSpPr/>
          <p:nvPr/>
        </p:nvSpPr>
        <p:spPr>
          <a:xfrm flipV="1">
            <a:off x="1521372" y="2850324"/>
            <a:ext cx="13626040" cy="19050"/>
          </a:xfrm>
          <a:prstGeom prst="line">
            <a:avLst/>
          </a:prstGeom>
          <a:ln w="38100" cap="flat">
            <a:solidFill>
              <a:srgbClr val="929FF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17" name="TextBox 17"/>
          <p:cNvSpPr txBox="1"/>
          <p:nvPr/>
        </p:nvSpPr>
        <p:spPr>
          <a:xfrm>
            <a:off x="1518681" y="3669474"/>
            <a:ext cx="13446424" cy="362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9"/>
              </a:lnSpc>
            </a:pP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Contribution to the Project:</a:t>
            </a:r>
          </a:p>
          <a:p>
            <a:pPr algn="just">
              <a:lnSpc>
                <a:spcPts val="2889"/>
              </a:lnSpc>
            </a:pPr>
            <a:endParaRPr lang="en-US" sz="27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82932" lvl="1" indent="-291466" algn="just">
              <a:lnSpc>
                <a:spcPts val="288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Range of Sensors: It provided information on the optimal range of gas sensors for detecting various gases in both confined (residential kitchens) and open (industrial environments) spaces.</a:t>
            </a:r>
          </a:p>
          <a:p>
            <a:pPr algn="just">
              <a:lnSpc>
                <a:spcPts val="2889"/>
              </a:lnSpc>
            </a:pPr>
            <a:endParaRPr lang="en-US" sz="2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82932" lvl="1" indent="-291466" algn="just">
              <a:lnSpc>
                <a:spcPts val="288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IoT Communication: The research offered guidance on how IoT communication can be established for transmitting gas leak data to a central platform like ThingSpeak, ensuring remote monitoring.</a:t>
            </a:r>
          </a:p>
          <a:p>
            <a:pPr algn="just">
              <a:lnSpc>
                <a:spcPts val="2889"/>
              </a:lnSpc>
            </a:pPr>
            <a:endParaRPr lang="en-US" sz="2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46167" y="8247952"/>
            <a:ext cx="14118790" cy="36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9"/>
              </a:lnSpc>
            </a:pP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Original Authors: Kumar, P., et al. (2021). IEEE Access.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5640085" y="5773205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-655557" y="0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5"/>
                </a:lnTo>
                <a:lnTo>
                  <a:pt x="0" y="482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05568" y="722049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39" y="0"/>
                </a:lnTo>
                <a:lnTo>
                  <a:pt x="1926739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521295" y="1810839"/>
            <a:ext cx="14118790" cy="109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9"/>
              </a:lnSpc>
            </a:pP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Reference: Kumar, P., et al. (2021). "A Survey on Gas Leak Detection Systems using IoT." IEEE Access, 9, 11735-11753. https://doi.org/10.1109/ACCESS.2021.3056760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REFERENCES AND RESOURCES USED:</a:t>
            </a:r>
          </a:p>
        </p:txBody>
      </p:sp>
      <p:sp>
        <p:nvSpPr>
          <p:cNvPr id="15" name="Freeform 15"/>
          <p:cNvSpPr/>
          <p:nvPr/>
        </p:nvSpPr>
        <p:spPr>
          <a:xfrm rot="-1894308">
            <a:off x="15119020" y="505468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5" y="0"/>
                </a:lnTo>
                <a:lnTo>
                  <a:pt x="2361805" y="1255644"/>
                </a:lnTo>
                <a:lnTo>
                  <a:pt x="0" y="125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6" name="AutoShape 16"/>
          <p:cNvSpPr/>
          <p:nvPr/>
        </p:nvSpPr>
        <p:spPr>
          <a:xfrm flipV="1">
            <a:off x="1521372" y="2850324"/>
            <a:ext cx="13626040" cy="19050"/>
          </a:xfrm>
          <a:prstGeom prst="line">
            <a:avLst/>
          </a:prstGeom>
          <a:ln w="38100" cap="flat">
            <a:solidFill>
              <a:srgbClr val="929FF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17" name="TextBox 17"/>
          <p:cNvSpPr txBox="1"/>
          <p:nvPr/>
        </p:nvSpPr>
        <p:spPr>
          <a:xfrm>
            <a:off x="1518681" y="3212274"/>
            <a:ext cx="13446424" cy="471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9"/>
              </a:lnSpc>
            </a:pP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Contribution to the Project:</a:t>
            </a:r>
          </a:p>
          <a:p>
            <a:pPr algn="just">
              <a:lnSpc>
                <a:spcPts val="2889"/>
              </a:lnSpc>
            </a:pPr>
            <a:endParaRPr lang="en-US" sz="27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82932" lvl="1" indent="-291466" algn="just">
              <a:lnSpc>
                <a:spcPts val="288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Addressing Multiple Hazards: This research helped us understand how to use multiple sensors (flame, smoke, and temperature) in conjunction to detect fires effectively in different environments.</a:t>
            </a:r>
          </a:p>
          <a:p>
            <a:pPr algn="just">
              <a:lnSpc>
                <a:spcPts val="2889"/>
              </a:lnSpc>
            </a:pPr>
            <a:endParaRPr lang="en-US" sz="2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82932" lvl="1" indent="-291466" algn="just">
              <a:lnSpc>
                <a:spcPts val="288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 Range: The paper highlighted the effective range of flame and smoke sensors for indoor and outdoor applications, guiding our selection of sensors for both residential and industrial setups.</a:t>
            </a:r>
          </a:p>
          <a:p>
            <a:pPr algn="just">
              <a:lnSpc>
                <a:spcPts val="2889"/>
              </a:lnSpc>
            </a:pPr>
            <a:endParaRPr lang="en-US" sz="2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82932" lvl="1" indent="-291466" algn="just">
              <a:lnSpc>
                <a:spcPts val="288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Integration with IoT: It provided insights into how IoT platforms could be integrated for real-time monitoring and early alerts for fire hazards</a:t>
            </a: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.</a:t>
            </a:r>
          </a:p>
          <a:p>
            <a:pPr algn="just">
              <a:lnSpc>
                <a:spcPts val="2889"/>
              </a:lnSpc>
            </a:pPr>
            <a:endParaRPr lang="en-US" sz="27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46167" y="8247952"/>
            <a:ext cx="14118790" cy="36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9"/>
              </a:lnSpc>
            </a:pP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Original Authors: Ali, M., et al. (2020). Sensors.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4685606" y="-3054727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596382" y="6284463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05568" y="722049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39" y="0"/>
                </a:lnTo>
                <a:lnTo>
                  <a:pt x="1926739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521295" y="1810839"/>
            <a:ext cx="14118790" cy="109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9"/>
              </a:lnSpc>
            </a:pP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Reference: Al-Kuwari, M. M., &amp; Al-Mohammed, M. S. (2019). "Integration of IoT for Structural Health Monitoring Using Vibration Sensors." Journal of Sensors and Actuator Networks, 8(4), 48. https://doi.org/10.3390/jsan8040048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REFERENCES AND RESOURCES USED:</a:t>
            </a:r>
          </a:p>
        </p:txBody>
      </p:sp>
      <p:sp>
        <p:nvSpPr>
          <p:cNvPr id="15" name="Freeform 15"/>
          <p:cNvSpPr/>
          <p:nvPr/>
        </p:nvSpPr>
        <p:spPr>
          <a:xfrm rot="-1894308">
            <a:off x="15119020" y="505468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5" y="0"/>
                </a:lnTo>
                <a:lnTo>
                  <a:pt x="2361805" y="1255644"/>
                </a:lnTo>
                <a:lnTo>
                  <a:pt x="0" y="125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6" name="AutoShape 16"/>
          <p:cNvSpPr/>
          <p:nvPr/>
        </p:nvSpPr>
        <p:spPr>
          <a:xfrm flipV="1">
            <a:off x="1521372" y="3136074"/>
            <a:ext cx="13626040" cy="19050"/>
          </a:xfrm>
          <a:prstGeom prst="line">
            <a:avLst/>
          </a:prstGeom>
          <a:ln w="38100" cap="flat">
            <a:solidFill>
              <a:srgbClr val="929FF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17" name="TextBox 17"/>
          <p:cNvSpPr txBox="1"/>
          <p:nvPr/>
        </p:nvSpPr>
        <p:spPr>
          <a:xfrm>
            <a:off x="1700989" y="3716348"/>
            <a:ext cx="13446424" cy="362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9"/>
              </a:lnSpc>
            </a:pP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Contribution to the Project:</a:t>
            </a:r>
          </a:p>
          <a:p>
            <a:pPr algn="just">
              <a:lnSpc>
                <a:spcPts val="2889"/>
              </a:lnSpc>
            </a:pPr>
            <a:endParaRPr lang="en-US" sz="270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82932" lvl="1" indent="-291466" algn="just">
              <a:lnSpc>
                <a:spcPts val="288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Range of Sensors: It provided insights into the effective ranges of vibration sensors, ensuring that they could detect subtle shifts in structure, especially in critical infrastructure.</a:t>
            </a:r>
          </a:p>
          <a:p>
            <a:pPr algn="just">
              <a:lnSpc>
                <a:spcPts val="2889"/>
              </a:lnSpc>
            </a:pPr>
            <a:endParaRPr lang="en-US" sz="2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82932" lvl="1" indent="-291466" algn="just">
              <a:lnSpc>
                <a:spcPts val="2889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 Reliability: The paper emphasized the reliability and accuracy of vibration sensors for long-term monitoring, ensuring consistent data collection for safety systems.</a:t>
            </a:r>
          </a:p>
          <a:p>
            <a:pPr algn="just">
              <a:lnSpc>
                <a:spcPts val="2889"/>
              </a:lnSpc>
            </a:pPr>
            <a:endParaRPr lang="en-US" sz="2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46167" y="8247952"/>
            <a:ext cx="13401246" cy="73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9"/>
              </a:lnSpc>
            </a:pPr>
            <a:r>
              <a:rPr lang="en-US" sz="2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Original Authors: Al-Kuwari, M. M., &amp; Al-Mohammed, M. S. (2019). Journal of Sensors and Actuator Networks.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-2548884" y="-1261362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14657709" y="7331106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5"/>
                </a:lnTo>
                <a:lnTo>
                  <a:pt x="0" y="482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22762" y="8234757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39" y="0"/>
                </a:lnTo>
                <a:lnTo>
                  <a:pt x="1926739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746167" y="2026286"/>
            <a:ext cx="12008780" cy="165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Role in the Project: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228"/>
              </a:lnSpc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Designed and fabricated the Printed Circuit Board (PCB) to integrate all hardware components seamlessly.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SAWAN KANKARWAL – FABRICATION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2965" y="4363258"/>
            <a:ext cx="13607120" cy="369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Details of Fabrication Process: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Optimized sensor placement for efficient data collection.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Ensured durability and compactness for diverse applications.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Used standard PCB manufacturing tools to create a professional-grade board.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6" name="Freeform 16"/>
          <p:cNvSpPr/>
          <p:nvPr/>
        </p:nvSpPr>
        <p:spPr>
          <a:xfrm rot="-1894308">
            <a:off x="16945437" y="-752298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6" y="0"/>
                </a:lnTo>
                <a:lnTo>
                  <a:pt x="2361806" y="1255644"/>
                </a:lnTo>
                <a:lnTo>
                  <a:pt x="0" y="125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5864957" y="2232131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5"/>
                </a:lnTo>
                <a:lnTo>
                  <a:pt x="0" y="482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-1848225" y="3403980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5"/>
                </a:lnTo>
                <a:lnTo>
                  <a:pt x="0" y="482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05568" y="722049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39" y="0"/>
                </a:lnTo>
                <a:lnTo>
                  <a:pt x="1926739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746167" y="2026286"/>
            <a:ext cx="12008780" cy="328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Role in the Project: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Coded the ESP32 to interface with sensors and the IoT platform.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Utilized ThingSpeak for real-time data logging and alert systems.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DEEPESH DHANWANI – CODING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2965" y="5352703"/>
            <a:ext cx="13607120" cy="2878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Code Features: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Configured ESP32 for Wi-Fi connectivity and sensor integration.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Implemented data transmission to ThingSpeak.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6" name="Freeform 16"/>
          <p:cNvSpPr/>
          <p:nvPr/>
        </p:nvSpPr>
        <p:spPr>
          <a:xfrm rot="-1894308">
            <a:off x="-259732" y="5668854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6" y="0"/>
                </a:lnTo>
                <a:lnTo>
                  <a:pt x="2361806" y="1255644"/>
                </a:lnTo>
                <a:lnTo>
                  <a:pt x="0" y="125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4685606" y="-3054727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596382" y="6284463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05568" y="722049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39" y="0"/>
                </a:lnTo>
                <a:lnTo>
                  <a:pt x="1926739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521295" y="1810839"/>
            <a:ext cx="14118790" cy="1497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Wi-Fi Connection: </a:t>
            </a:r>
          </a:p>
          <a:p>
            <a:pPr marL="543506" lvl="1" indent="-271753" algn="just">
              <a:lnSpc>
                <a:spcPts val="2693"/>
              </a:lnSpc>
              <a:buFont typeface="Arial"/>
              <a:buChar char="•"/>
            </a:pPr>
            <a:r>
              <a:rPr lang="en-US" sz="25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device connects to a Wi-Fi network using the SSID and password.</a:t>
            </a:r>
          </a:p>
          <a:p>
            <a:pPr marL="543506" lvl="1" indent="-271753" algn="just">
              <a:lnSpc>
                <a:spcPts val="2693"/>
              </a:lnSpc>
              <a:buFont typeface="Arial"/>
              <a:buChar char="•"/>
            </a:pPr>
            <a:r>
              <a:rPr lang="en-US" sz="25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Uses the WiFi.h library to manage Wi-Fi connections.</a:t>
            </a:r>
          </a:p>
          <a:p>
            <a:pPr algn="just">
              <a:lnSpc>
                <a:spcPts val="3228"/>
              </a:lnSpc>
            </a:pPr>
            <a:endParaRPr lang="en-US" sz="25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CODE OVERVIEW</a:t>
            </a:r>
          </a:p>
        </p:txBody>
      </p:sp>
      <p:sp>
        <p:nvSpPr>
          <p:cNvPr id="15" name="Freeform 15"/>
          <p:cNvSpPr/>
          <p:nvPr/>
        </p:nvSpPr>
        <p:spPr>
          <a:xfrm rot="-1894308">
            <a:off x="15119020" y="505468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5" y="0"/>
                </a:lnTo>
                <a:lnTo>
                  <a:pt x="2361805" y="1255644"/>
                </a:lnTo>
                <a:lnTo>
                  <a:pt x="0" y="125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6" name="AutoShape 16"/>
          <p:cNvSpPr/>
          <p:nvPr/>
        </p:nvSpPr>
        <p:spPr>
          <a:xfrm flipV="1">
            <a:off x="1521295" y="3105616"/>
            <a:ext cx="13626040" cy="19050"/>
          </a:xfrm>
          <a:prstGeom prst="line">
            <a:avLst/>
          </a:prstGeom>
          <a:ln w="38100" cap="flat">
            <a:solidFill>
              <a:srgbClr val="929FF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17" name="TextBox 17"/>
          <p:cNvSpPr txBox="1"/>
          <p:nvPr/>
        </p:nvSpPr>
        <p:spPr>
          <a:xfrm>
            <a:off x="1521295" y="3346556"/>
            <a:ext cx="14118790" cy="591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Sensor Setup: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 </a:t>
            </a: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Code Lines for setting up sensors: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43506" lvl="1" indent="-271753" algn="just">
              <a:lnSpc>
                <a:spcPts val="2693"/>
              </a:lnSpc>
              <a:buFont typeface="Arial"/>
              <a:buChar char="•"/>
            </a:pPr>
            <a:r>
              <a:rPr lang="en-US" sz="25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pinMode(SOUND_SENSOR_PIN, INPUT); – Configures the sound sensor pin.</a:t>
            </a:r>
          </a:p>
          <a:p>
            <a:pPr marL="543506" lvl="1" indent="-271753" algn="just">
              <a:lnSpc>
                <a:spcPts val="2693"/>
              </a:lnSpc>
              <a:buFont typeface="Arial"/>
              <a:buChar char="•"/>
            </a:pPr>
            <a:r>
              <a:rPr lang="en-US" sz="25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pinMode(VIBRATION_SENSOR_PIN, INPUT); – Configures the vibration sensor pin.</a:t>
            </a:r>
          </a:p>
          <a:p>
            <a:pPr marL="543506" lvl="1" indent="-271753" algn="just">
              <a:lnSpc>
                <a:spcPts val="2693"/>
              </a:lnSpc>
              <a:buFont typeface="Arial"/>
              <a:buChar char="•"/>
            </a:pPr>
            <a:r>
              <a:rPr lang="en-US" sz="25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pinMode(FLAME_SENSOR_PIN, INPUT); – Configures the flame sensor pin.</a:t>
            </a:r>
          </a:p>
          <a:p>
            <a:pPr marL="543506" lvl="1" indent="-271753" algn="just">
              <a:lnSpc>
                <a:spcPts val="2693"/>
              </a:lnSpc>
              <a:buFont typeface="Arial"/>
              <a:buChar char="•"/>
            </a:pPr>
            <a:r>
              <a:rPr lang="en-US" sz="25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pinMode(GAS_SENSOR_PIN, INPUT); – Configures the gas sensor pin.</a:t>
            </a:r>
          </a:p>
          <a:p>
            <a:pPr algn="just">
              <a:lnSpc>
                <a:spcPts val="2800"/>
              </a:lnSpc>
            </a:pPr>
            <a:endParaRPr lang="en-US" sz="25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Reads sensor data using: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65096" lvl="1" indent="-282548" algn="just">
              <a:lnSpc>
                <a:spcPts val="2800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 soundDetected = digitalRead(SOUND_SENSOR_PIN);</a:t>
            </a:r>
          </a:p>
          <a:p>
            <a:pPr marL="565096" lvl="1" indent="-282548" algn="just">
              <a:lnSpc>
                <a:spcPts val="2800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 vibrationDetected = digitalRead(VIBRATION_SENSOR_PIN);</a:t>
            </a:r>
          </a:p>
          <a:p>
            <a:pPr marL="565096" lvl="1" indent="-282548" algn="just">
              <a:lnSpc>
                <a:spcPts val="2800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 flameDetected = digitalRead(FLAME_SENSOR_PIN);</a:t>
            </a:r>
          </a:p>
          <a:p>
            <a:pPr marL="565096" lvl="1" indent="-282548" algn="just">
              <a:lnSpc>
                <a:spcPts val="2800"/>
              </a:lnSpc>
              <a:buFont typeface="Arial"/>
              <a:buChar char="•"/>
            </a:pPr>
            <a:r>
              <a:rPr lang="en-US" sz="26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 gasLevel = analogRead(GAS_SENSOR_PIN);</a:t>
            </a:r>
          </a:p>
          <a:p>
            <a:pPr algn="just">
              <a:lnSpc>
                <a:spcPts val="2800"/>
              </a:lnSpc>
            </a:pPr>
            <a:endParaRPr lang="en-US" sz="26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9605523" y="-1872531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5706687" y="5773205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05568" y="722049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39" y="0"/>
                </a:lnTo>
                <a:lnTo>
                  <a:pt x="1926739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521295" y="1810839"/>
            <a:ext cx="14118790" cy="232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ThingSpeak Integration: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86685" lvl="1" indent="-293343" algn="just">
              <a:lnSpc>
                <a:spcPts val="2907"/>
              </a:lnSpc>
              <a:buFont typeface="Arial"/>
              <a:buChar char="•"/>
            </a:pPr>
            <a:r>
              <a:rPr lang="en-US" sz="27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code sends sensor data to ThingSpeak using the ThingSpeak.h library.</a:t>
            </a:r>
          </a:p>
          <a:p>
            <a:pPr marL="586685" lvl="1" indent="-293343" algn="just">
              <a:lnSpc>
                <a:spcPts val="2907"/>
              </a:lnSpc>
              <a:buFont typeface="Arial"/>
              <a:buChar char="•"/>
            </a:pPr>
            <a:r>
              <a:rPr lang="en-US" sz="27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 is sent via HTTP requests using an API key and channel ID.</a:t>
            </a:r>
          </a:p>
          <a:p>
            <a:pPr marL="586685" lvl="1" indent="-293343" algn="just">
              <a:lnSpc>
                <a:spcPts val="2907"/>
              </a:lnSpc>
              <a:buFont typeface="Arial"/>
              <a:buChar char="•"/>
            </a:pPr>
            <a:r>
              <a:rPr lang="en-US" sz="27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Code Line: ThingSpeak.writeFields(channelID, apiKey);</a:t>
            </a:r>
          </a:p>
          <a:p>
            <a:pPr algn="just">
              <a:lnSpc>
                <a:spcPts val="3228"/>
              </a:lnSpc>
            </a:pPr>
            <a:endParaRPr lang="en-US" sz="27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CODE OVERVIEW</a:t>
            </a:r>
          </a:p>
        </p:txBody>
      </p:sp>
      <p:sp>
        <p:nvSpPr>
          <p:cNvPr id="15" name="Freeform 15"/>
          <p:cNvSpPr/>
          <p:nvPr/>
        </p:nvSpPr>
        <p:spPr>
          <a:xfrm rot="-1894308">
            <a:off x="15119020" y="505468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5" y="0"/>
                </a:lnTo>
                <a:lnTo>
                  <a:pt x="2361805" y="1255644"/>
                </a:lnTo>
                <a:lnTo>
                  <a:pt x="0" y="125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6" name="AutoShape 16"/>
          <p:cNvSpPr/>
          <p:nvPr/>
        </p:nvSpPr>
        <p:spPr>
          <a:xfrm flipV="1">
            <a:off x="1521372" y="4571964"/>
            <a:ext cx="13626040" cy="19050"/>
          </a:xfrm>
          <a:prstGeom prst="line">
            <a:avLst/>
          </a:prstGeom>
          <a:ln w="38100" cap="flat">
            <a:solidFill>
              <a:srgbClr val="929FF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001"/>
          </a:p>
        </p:txBody>
      </p:sp>
      <p:sp>
        <p:nvSpPr>
          <p:cNvPr id="17" name="TextBox 17"/>
          <p:cNvSpPr txBox="1"/>
          <p:nvPr/>
        </p:nvSpPr>
        <p:spPr>
          <a:xfrm>
            <a:off x="1521295" y="5181600"/>
            <a:ext cx="14118790" cy="233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Handling: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629864" lvl="1" indent="-314932" algn="just">
              <a:lnSpc>
                <a:spcPts val="3121"/>
              </a:lnSpc>
              <a:buFont typeface="Arial"/>
              <a:buChar char="•"/>
            </a:pPr>
            <a:r>
              <a:rPr lang="en-US" sz="29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Reads and prints sensor values to the Serial Monitor.</a:t>
            </a:r>
          </a:p>
          <a:p>
            <a:pPr marL="629864" lvl="1" indent="-314932" algn="just">
              <a:lnSpc>
                <a:spcPts val="3121"/>
              </a:lnSpc>
              <a:buFont typeface="Arial"/>
              <a:buChar char="•"/>
            </a:pPr>
            <a:r>
              <a:rPr lang="en-US" sz="29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Sends the sensor data to ThingSpeak every 15 seconds.</a:t>
            </a:r>
          </a:p>
          <a:p>
            <a:pPr marL="629864" lvl="1" indent="-314932" algn="just">
              <a:lnSpc>
                <a:spcPts val="3121"/>
              </a:lnSpc>
              <a:buFont typeface="Arial"/>
              <a:buChar char="•"/>
            </a:pPr>
            <a:r>
              <a:rPr lang="en-US" sz="29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Error handling for API responses, ensuring proper communication.</a:t>
            </a:r>
          </a:p>
          <a:p>
            <a:pPr algn="just">
              <a:lnSpc>
                <a:spcPts val="2693"/>
              </a:lnSpc>
            </a:pPr>
            <a:endParaRPr lang="en-US" sz="29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-413647" y="-2058666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9" y="0"/>
                </a:lnTo>
                <a:lnTo>
                  <a:pt x="4803449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12910471" y="7873267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005568" y="722049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39" y="0"/>
                </a:lnTo>
                <a:lnTo>
                  <a:pt x="1926739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746167" y="2026286"/>
            <a:ext cx="12008780" cy="656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Role in Testing: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Tested the system in two environments: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Kitchen Setup: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1302907" lvl="2" indent="-434302" algn="just">
              <a:lnSpc>
                <a:spcPts val="3228"/>
              </a:lnSpc>
              <a:buFont typeface="Arial"/>
              <a:buChar char="⚬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Focused on gas and flame sensors to detect leaks and fire risks.</a:t>
            </a:r>
          </a:p>
          <a:p>
            <a:pPr marL="1302907" lvl="2" indent="-434302" algn="just">
              <a:lnSpc>
                <a:spcPts val="3228"/>
              </a:lnSpc>
              <a:buFont typeface="Arial"/>
              <a:buChar char="⚬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Sound and vibration sensors monitored abnormal activity.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Vehicle Setup: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1302907" lvl="2" indent="-434302" algn="just">
              <a:lnSpc>
                <a:spcPts val="3228"/>
              </a:lnSpc>
              <a:buFont typeface="Arial"/>
              <a:buChar char="⚬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Monitored structural vibrations and high sound levels to assess vehicle integrity and safety.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AADIL HUSAIN – TESTING</a:t>
            </a:r>
          </a:p>
        </p:txBody>
      </p:sp>
      <p:sp>
        <p:nvSpPr>
          <p:cNvPr id="15" name="Freeform 15"/>
          <p:cNvSpPr/>
          <p:nvPr/>
        </p:nvSpPr>
        <p:spPr>
          <a:xfrm rot="-1894308">
            <a:off x="-259732" y="5668854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6" y="0"/>
                </a:lnTo>
                <a:lnTo>
                  <a:pt x="2361806" y="1255644"/>
                </a:lnTo>
                <a:lnTo>
                  <a:pt x="0" y="125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723" y="1962855"/>
            <a:ext cx="7989903" cy="5275711"/>
          </a:xfrm>
          <a:custGeom>
            <a:avLst/>
            <a:gdLst/>
            <a:ahLst/>
            <a:cxnLst/>
            <a:rect l="l" t="t" r="r" b="b"/>
            <a:pathLst>
              <a:path w="7989903" h="5275711">
                <a:moveTo>
                  <a:pt x="0" y="0"/>
                </a:moveTo>
                <a:lnTo>
                  <a:pt x="7989903" y="0"/>
                </a:lnTo>
                <a:lnTo>
                  <a:pt x="7989903" y="5275711"/>
                </a:lnTo>
                <a:lnTo>
                  <a:pt x="0" y="527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9144000" y="1962855"/>
            <a:ext cx="7850009" cy="5278454"/>
          </a:xfrm>
          <a:custGeom>
            <a:avLst/>
            <a:gdLst/>
            <a:ahLst/>
            <a:cxnLst/>
            <a:rect l="l" t="t" r="r" b="b"/>
            <a:pathLst>
              <a:path w="7850009" h="5278454">
                <a:moveTo>
                  <a:pt x="0" y="0"/>
                </a:moveTo>
                <a:lnTo>
                  <a:pt x="7850009" y="0"/>
                </a:lnTo>
                <a:lnTo>
                  <a:pt x="7850009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TextBox 4"/>
          <p:cNvSpPr txBox="1"/>
          <p:nvPr/>
        </p:nvSpPr>
        <p:spPr>
          <a:xfrm>
            <a:off x="222269" y="402692"/>
            <a:ext cx="13529039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 TESTING SCENARIO 1: OUTPUT GRAPH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5131" y="7792281"/>
            <a:ext cx="6421086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SPIKE IN FLAME SENSOR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58461" y="7792281"/>
            <a:ext cx="6421086" cy="121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VARIATION AFTER TURNING ON LPG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141" y="2297496"/>
            <a:ext cx="7934599" cy="5278454"/>
          </a:xfrm>
          <a:custGeom>
            <a:avLst/>
            <a:gdLst/>
            <a:ahLst/>
            <a:cxnLst/>
            <a:rect l="l" t="t" r="r" b="b"/>
            <a:pathLst>
              <a:path w="7934599" h="5278454">
                <a:moveTo>
                  <a:pt x="0" y="0"/>
                </a:moveTo>
                <a:lnTo>
                  <a:pt x="7934599" y="0"/>
                </a:lnTo>
                <a:lnTo>
                  <a:pt x="7934599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9144000" y="2297496"/>
            <a:ext cx="7900763" cy="5278454"/>
          </a:xfrm>
          <a:custGeom>
            <a:avLst/>
            <a:gdLst/>
            <a:ahLst/>
            <a:cxnLst/>
            <a:rect l="l" t="t" r="r" b="b"/>
            <a:pathLst>
              <a:path w="7900763" h="5278454">
                <a:moveTo>
                  <a:pt x="0" y="0"/>
                </a:moveTo>
                <a:lnTo>
                  <a:pt x="7900763" y="0"/>
                </a:lnTo>
                <a:lnTo>
                  <a:pt x="7900763" y="5278454"/>
                </a:lnTo>
                <a:lnTo>
                  <a:pt x="0" y="5278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TextBox 4"/>
          <p:cNvSpPr txBox="1"/>
          <p:nvPr/>
        </p:nvSpPr>
        <p:spPr>
          <a:xfrm>
            <a:off x="248116" y="402692"/>
            <a:ext cx="13865052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 TESTING SCENARIO 2: OUTPUT GRAPH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9980" y="7792281"/>
            <a:ext cx="6421086" cy="121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DETECTING VIBRATION IN ON VECHILE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58461" y="7792281"/>
            <a:ext cx="6421086" cy="121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DETECTING SOUND IN ON VECHILE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3" name="Group 3"/>
          <p:cNvGrpSpPr/>
          <p:nvPr/>
        </p:nvGrpSpPr>
        <p:grpSpPr>
          <a:xfrm>
            <a:off x="755859" y="3312440"/>
            <a:ext cx="10195209" cy="6250222"/>
            <a:chOff x="0" y="0"/>
            <a:chExt cx="2792680" cy="17120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2680" cy="1712066"/>
            </a:xfrm>
            <a:custGeom>
              <a:avLst/>
              <a:gdLst/>
              <a:ahLst/>
              <a:cxnLst/>
              <a:rect l="l" t="t" r="r" b="b"/>
              <a:pathLst>
                <a:path w="2792680" h="1712066">
                  <a:moveTo>
                    <a:pt x="38728" y="0"/>
                  </a:moveTo>
                  <a:lnTo>
                    <a:pt x="2753952" y="0"/>
                  </a:lnTo>
                  <a:cubicBezTo>
                    <a:pt x="2764224" y="0"/>
                    <a:pt x="2774074" y="4080"/>
                    <a:pt x="2781337" y="11343"/>
                  </a:cubicBezTo>
                  <a:cubicBezTo>
                    <a:pt x="2788600" y="18606"/>
                    <a:pt x="2792680" y="28457"/>
                    <a:pt x="2792680" y="38728"/>
                  </a:cubicBezTo>
                  <a:lnTo>
                    <a:pt x="2792680" y="1673338"/>
                  </a:lnTo>
                  <a:cubicBezTo>
                    <a:pt x="2792680" y="1694727"/>
                    <a:pt x="2775341" y="1712066"/>
                    <a:pt x="2753952" y="1712066"/>
                  </a:cubicBezTo>
                  <a:lnTo>
                    <a:pt x="38728" y="1712066"/>
                  </a:lnTo>
                  <a:cubicBezTo>
                    <a:pt x="28457" y="1712066"/>
                    <a:pt x="18606" y="1707986"/>
                    <a:pt x="11343" y="1700723"/>
                  </a:cubicBezTo>
                  <a:cubicBezTo>
                    <a:pt x="4080" y="1693460"/>
                    <a:pt x="0" y="1683609"/>
                    <a:pt x="0" y="1673338"/>
                  </a:cubicBezTo>
                  <a:lnTo>
                    <a:pt x="0" y="38728"/>
                  </a:lnTo>
                  <a:cubicBezTo>
                    <a:pt x="0" y="28457"/>
                    <a:pt x="4080" y="18606"/>
                    <a:pt x="11343" y="11343"/>
                  </a:cubicBezTo>
                  <a:cubicBezTo>
                    <a:pt x="18606" y="4080"/>
                    <a:pt x="28457" y="0"/>
                    <a:pt x="38728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92680" cy="1759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67640" y="2946053"/>
            <a:ext cx="10102789" cy="6312247"/>
            <a:chOff x="0" y="0"/>
            <a:chExt cx="2767364" cy="17290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67364" cy="1729056"/>
            </a:xfrm>
            <a:custGeom>
              <a:avLst/>
              <a:gdLst/>
              <a:ahLst/>
              <a:cxnLst/>
              <a:rect l="l" t="t" r="r" b="b"/>
              <a:pathLst>
                <a:path w="2767364" h="1729056">
                  <a:moveTo>
                    <a:pt x="39082" y="0"/>
                  </a:moveTo>
                  <a:lnTo>
                    <a:pt x="2728282" y="0"/>
                  </a:lnTo>
                  <a:cubicBezTo>
                    <a:pt x="2749867" y="0"/>
                    <a:pt x="2767364" y="17498"/>
                    <a:pt x="2767364" y="39082"/>
                  </a:cubicBezTo>
                  <a:lnTo>
                    <a:pt x="2767364" y="1689974"/>
                  </a:lnTo>
                  <a:cubicBezTo>
                    <a:pt x="2767364" y="1711558"/>
                    <a:pt x="2749867" y="1729056"/>
                    <a:pt x="2728282" y="1729056"/>
                  </a:cubicBezTo>
                  <a:lnTo>
                    <a:pt x="39082" y="1729056"/>
                  </a:lnTo>
                  <a:cubicBezTo>
                    <a:pt x="28717" y="1729056"/>
                    <a:pt x="18776" y="1724938"/>
                    <a:pt x="11447" y="1717609"/>
                  </a:cubicBezTo>
                  <a:cubicBezTo>
                    <a:pt x="4118" y="1710280"/>
                    <a:pt x="0" y="1700339"/>
                    <a:pt x="0" y="1689974"/>
                  </a:cubicBezTo>
                  <a:lnTo>
                    <a:pt x="0" y="39082"/>
                  </a:lnTo>
                  <a:cubicBezTo>
                    <a:pt x="0" y="17498"/>
                    <a:pt x="17498" y="0"/>
                    <a:pt x="39082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67364" cy="1776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341896" y="5876909"/>
            <a:ext cx="16230600" cy="5673528"/>
          </a:xfrm>
          <a:custGeom>
            <a:avLst/>
            <a:gdLst/>
            <a:ahLst/>
            <a:cxnLst/>
            <a:rect l="l" t="t" r="r" b="b"/>
            <a:pathLst>
              <a:path w="16230600" h="5673528">
                <a:moveTo>
                  <a:pt x="0" y="0"/>
                </a:moveTo>
                <a:lnTo>
                  <a:pt x="16230600" y="0"/>
                </a:lnTo>
                <a:lnTo>
                  <a:pt x="16230600" y="5673528"/>
                </a:lnTo>
                <a:lnTo>
                  <a:pt x="0" y="56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0" name="Freeform 10"/>
          <p:cNvSpPr/>
          <p:nvPr/>
        </p:nvSpPr>
        <p:spPr>
          <a:xfrm flipH="1">
            <a:off x="9934998" y="8743670"/>
            <a:ext cx="16230600" cy="5673528"/>
          </a:xfrm>
          <a:custGeom>
            <a:avLst/>
            <a:gdLst/>
            <a:ahLst/>
            <a:cxnLst/>
            <a:rect l="l" t="t" r="r" b="b"/>
            <a:pathLst>
              <a:path w="16230600" h="5673528">
                <a:moveTo>
                  <a:pt x="16230600" y="0"/>
                </a:moveTo>
                <a:lnTo>
                  <a:pt x="0" y="0"/>
                </a:lnTo>
                <a:lnTo>
                  <a:pt x="0" y="5673528"/>
                </a:lnTo>
                <a:lnTo>
                  <a:pt x="16230600" y="567352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1" name="Freeform 11"/>
          <p:cNvSpPr/>
          <p:nvPr/>
        </p:nvSpPr>
        <p:spPr>
          <a:xfrm flipH="1">
            <a:off x="11141925" y="2860058"/>
            <a:ext cx="9121517" cy="7358707"/>
          </a:xfrm>
          <a:custGeom>
            <a:avLst/>
            <a:gdLst/>
            <a:ahLst/>
            <a:cxnLst/>
            <a:rect l="l" t="t" r="r" b="b"/>
            <a:pathLst>
              <a:path w="9121517" h="7358707">
                <a:moveTo>
                  <a:pt x="9121517" y="0"/>
                </a:moveTo>
                <a:lnTo>
                  <a:pt x="0" y="0"/>
                </a:lnTo>
                <a:lnTo>
                  <a:pt x="0" y="7358707"/>
                </a:lnTo>
                <a:lnTo>
                  <a:pt x="9121517" y="7358707"/>
                </a:lnTo>
                <a:lnTo>
                  <a:pt x="912151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2" name="Freeform 12"/>
          <p:cNvSpPr/>
          <p:nvPr/>
        </p:nvSpPr>
        <p:spPr>
          <a:xfrm>
            <a:off x="16645674" y="285711"/>
            <a:ext cx="3284652" cy="2574346"/>
          </a:xfrm>
          <a:custGeom>
            <a:avLst/>
            <a:gdLst/>
            <a:ahLst/>
            <a:cxnLst/>
            <a:rect l="l" t="t" r="r" b="b"/>
            <a:pathLst>
              <a:path w="3284652" h="2574346">
                <a:moveTo>
                  <a:pt x="0" y="0"/>
                </a:moveTo>
                <a:lnTo>
                  <a:pt x="3284652" y="0"/>
                </a:lnTo>
                <a:lnTo>
                  <a:pt x="3284652" y="2574347"/>
                </a:lnTo>
                <a:lnTo>
                  <a:pt x="0" y="2574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Freeform 13"/>
          <p:cNvSpPr/>
          <p:nvPr/>
        </p:nvSpPr>
        <p:spPr>
          <a:xfrm>
            <a:off x="11654103" y="1549293"/>
            <a:ext cx="4048581" cy="1396760"/>
          </a:xfrm>
          <a:custGeom>
            <a:avLst/>
            <a:gdLst/>
            <a:ahLst/>
            <a:cxnLst/>
            <a:rect l="l" t="t" r="r" b="b"/>
            <a:pathLst>
              <a:path w="4048581" h="1396760">
                <a:moveTo>
                  <a:pt x="0" y="0"/>
                </a:moveTo>
                <a:lnTo>
                  <a:pt x="4048581" y="0"/>
                </a:lnTo>
                <a:lnTo>
                  <a:pt x="4048581" y="1396760"/>
                </a:lnTo>
                <a:lnTo>
                  <a:pt x="0" y="1396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4" name="TextBox 14"/>
          <p:cNvSpPr txBox="1"/>
          <p:nvPr/>
        </p:nvSpPr>
        <p:spPr>
          <a:xfrm>
            <a:off x="775311" y="3657174"/>
            <a:ext cx="9159687" cy="560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34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•This project focuses on designing a multi-purpose IoT-based security device.</a:t>
            </a:r>
          </a:p>
          <a:p>
            <a:pPr algn="just">
              <a:lnSpc>
                <a:spcPts val="3687"/>
              </a:lnSpc>
            </a:pPr>
            <a:endParaRPr lang="en-US" sz="3446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687"/>
              </a:lnSpc>
            </a:pPr>
            <a:r>
              <a:rPr lang="en-US" sz="34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•Features include detecting sound, flame, gas, vibrations, and sending real-time notifications.</a:t>
            </a:r>
          </a:p>
          <a:p>
            <a:pPr algn="just">
              <a:lnSpc>
                <a:spcPts val="3687"/>
              </a:lnSpc>
            </a:pPr>
            <a:endParaRPr lang="en-US" sz="3446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687"/>
              </a:lnSpc>
            </a:pPr>
            <a:r>
              <a:rPr lang="en-US" sz="34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•To create an adaptive, cost-efficient, and reliable security system for diverse environments.</a:t>
            </a:r>
          </a:p>
          <a:p>
            <a:pPr algn="just">
              <a:lnSpc>
                <a:spcPts val="3687"/>
              </a:lnSpc>
            </a:pPr>
            <a:endParaRPr lang="en-US" sz="3446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5311" y="573209"/>
            <a:ext cx="5439582" cy="132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98"/>
              </a:lnSpc>
            </a:pPr>
            <a:r>
              <a:rPr lang="en-US" sz="961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5859" y="1661438"/>
            <a:ext cx="5878406" cy="99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3"/>
              </a:lnSpc>
            </a:pPr>
            <a:r>
              <a:rPr lang="en-US" sz="7146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OVERVIEW</a:t>
            </a:r>
          </a:p>
        </p:txBody>
      </p:sp>
    </p:spTree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 flipH="1">
            <a:off x="-2125416" y="5525939"/>
            <a:ext cx="16230600" cy="5673528"/>
          </a:xfrm>
          <a:custGeom>
            <a:avLst/>
            <a:gdLst/>
            <a:ahLst/>
            <a:cxnLst/>
            <a:rect l="l" t="t" r="r" b="b"/>
            <a:pathLst>
              <a:path w="16230600" h="5673528">
                <a:moveTo>
                  <a:pt x="16230600" y="0"/>
                </a:moveTo>
                <a:lnTo>
                  <a:pt x="0" y="0"/>
                </a:lnTo>
                <a:lnTo>
                  <a:pt x="0" y="5673528"/>
                </a:lnTo>
                <a:lnTo>
                  <a:pt x="16230600" y="5673528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-7944327" y="7568099"/>
            <a:ext cx="16230600" cy="5673528"/>
          </a:xfrm>
          <a:custGeom>
            <a:avLst/>
            <a:gdLst/>
            <a:ahLst/>
            <a:cxnLst/>
            <a:rect l="l" t="t" r="r" b="b"/>
            <a:pathLst>
              <a:path w="16230600" h="5673528">
                <a:moveTo>
                  <a:pt x="0" y="0"/>
                </a:moveTo>
                <a:lnTo>
                  <a:pt x="16230600" y="0"/>
                </a:lnTo>
                <a:lnTo>
                  <a:pt x="16230600" y="5673529"/>
                </a:lnTo>
                <a:lnTo>
                  <a:pt x="0" y="5673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-1709046" y="2172514"/>
            <a:ext cx="4752451" cy="1467669"/>
          </a:xfrm>
          <a:custGeom>
            <a:avLst/>
            <a:gdLst/>
            <a:ahLst/>
            <a:cxnLst/>
            <a:rect l="l" t="t" r="r" b="b"/>
            <a:pathLst>
              <a:path w="4752451" h="1467669">
                <a:moveTo>
                  <a:pt x="0" y="0"/>
                </a:moveTo>
                <a:lnTo>
                  <a:pt x="4752452" y="0"/>
                </a:lnTo>
                <a:lnTo>
                  <a:pt x="4752452" y="1467669"/>
                </a:lnTo>
                <a:lnTo>
                  <a:pt x="0" y="146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6" name="Freeform 6"/>
          <p:cNvSpPr/>
          <p:nvPr/>
        </p:nvSpPr>
        <p:spPr>
          <a:xfrm flipH="1">
            <a:off x="15911774" y="0"/>
            <a:ext cx="4752451" cy="1467669"/>
          </a:xfrm>
          <a:custGeom>
            <a:avLst/>
            <a:gdLst/>
            <a:ahLst/>
            <a:cxnLst/>
            <a:rect l="l" t="t" r="r" b="b"/>
            <a:pathLst>
              <a:path w="4752451" h="1467669">
                <a:moveTo>
                  <a:pt x="4752452" y="0"/>
                </a:moveTo>
                <a:lnTo>
                  <a:pt x="0" y="0"/>
                </a:lnTo>
                <a:lnTo>
                  <a:pt x="0" y="1467669"/>
                </a:lnTo>
                <a:lnTo>
                  <a:pt x="4752452" y="1467669"/>
                </a:lnTo>
                <a:lnTo>
                  <a:pt x="47524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7" name="Freeform 7"/>
          <p:cNvSpPr/>
          <p:nvPr/>
        </p:nvSpPr>
        <p:spPr>
          <a:xfrm rot="-1098722" flipH="1">
            <a:off x="-2051583" y="1878104"/>
            <a:ext cx="10160000" cy="8229600"/>
          </a:xfrm>
          <a:custGeom>
            <a:avLst/>
            <a:gdLst/>
            <a:ahLst/>
            <a:cxnLst/>
            <a:rect l="l" t="t" r="r" b="b"/>
            <a:pathLst>
              <a:path w="10160000" h="8229600">
                <a:moveTo>
                  <a:pt x="10160000" y="0"/>
                </a:moveTo>
                <a:lnTo>
                  <a:pt x="0" y="0"/>
                </a:lnTo>
                <a:lnTo>
                  <a:pt x="0" y="8229600"/>
                </a:lnTo>
                <a:lnTo>
                  <a:pt x="10160000" y="8229600"/>
                </a:lnTo>
                <a:lnTo>
                  <a:pt x="101600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8" name="Group 8"/>
          <p:cNvGrpSpPr/>
          <p:nvPr/>
        </p:nvGrpSpPr>
        <p:grpSpPr>
          <a:xfrm>
            <a:off x="7674285" y="2810355"/>
            <a:ext cx="10112151" cy="6249258"/>
            <a:chOff x="0" y="0"/>
            <a:chExt cx="1958846" cy="12105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8846" cy="1210557"/>
            </a:xfrm>
            <a:custGeom>
              <a:avLst/>
              <a:gdLst/>
              <a:ahLst/>
              <a:cxnLst/>
              <a:rect l="l" t="t" r="r" b="b"/>
              <a:pathLst>
                <a:path w="1958846" h="1210557">
                  <a:moveTo>
                    <a:pt x="39046" y="0"/>
                  </a:moveTo>
                  <a:lnTo>
                    <a:pt x="1919800" y="0"/>
                  </a:lnTo>
                  <a:cubicBezTo>
                    <a:pt x="1941365" y="0"/>
                    <a:pt x="1958846" y="17481"/>
                    <a:pt x="1958846" y="39046"/>
                  </a:cubicBezTo>
                  <a:lnTo>
                    <a:pt x="1958846" y="1171511"/>
                  </a:lnTo>
                  <a:cubicBezTo>
                    <a:pt x="1958846" y="1181867"/>
                    <a:pt x="1954733" y="1191798"/>
                    <a:pt x="1947410" y="1199121"/>
                  </a:cubicBezTo>
                  <a:cubicBezTo>
                    <a:pt x="1940088" y="1206443"/>
                    <a:pt x="1930156" y="1210557"/>
                    <a:pt x="1919800" y="1210557"/>
                  </a:cubicBezTo>
                  <a:lnTo>
                    <a:pt x="39046" y="1210557"/>
                  </a:lnTo>
                  <a:cubicBezTo>
                    <a:pt x="17481" y="1210557"/>
                    <a:pt x="0" y="1193076"/>
                    <a:pt x="0" y="1171511"/>
                  </a:cubicBezTo>
                  <a:lnTo>
                    <a:pt x="0" y="39046"/>
                  </a:lnTo>
                  <a:cubicBezTo>
                    <a:pt x="0" y="28690"/>
                    <a:pt x="4114" y="18759"/>
                    <a:pt x="11436" y="11436"/>
                  </a:cubicBezTo>
                  <a:cubicBezTo>
                    <a:pt x="18759" y="4114"/>
                    <a:pt x="28690" y="0"/>
                    <a:pt x="39046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58846" cy="1258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64779" y="2337712"/>
            <a:ext cx="10137998" cy="6351952"/>
            <a:chOff x="0" y="0"/>
            <a:chExt cx="1963853" cy="12304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3853" cy="1230450"/>
            </a:xfrm>
            <a:custGeom>
              <a:avLst/>
              <a:gdLst/>
              <a:ahLst/>
              <a:cxnLst/>
              <a:rect l="l" t="t" r="r" b="b"/>
              <a:pathLst>
                <a:path w="1963853" h="1230450">
                  <a:moveTo>
                    <a:pt x="38946" y="0"/>
                  </a:moveTo>
                  <a:lnTo>
                    <a:pt x="1924907" y="0"/>
                  </a:lnTo>
                  <a:cubicBezTo>
                    <a:pt x="1935236" y="0"/>
                    <a:pt x="1945142" y="4103"/>
                    <a:pt x="1952446" y="11407"/>
                  </a:cubicBezTo>
                  <a:cubicBezTo>
                    <a:pt x="1959750" y="18711"/>
                    <a:pt x="1963853" y="28617"/>
                    <a:pt x="1963853" y="38946"/>
                  </a:cubicBezTo>
                  <a:lnTo>
                    <a:pt x="1963853" y="1191504"/>
                  </a:lnTo>
                  <a:cubicBezTo>
                    <a:pt x="1963853" y="1213013"/>
                    <a:pt x="1946416" y="1230450"/>
                    <a:pt x="1924907" y="1230450"/>
                  </a:cubicBezTo>
                  <a:lnTo>
                    <a:pt x="38946" y="1230450"/>
                  </a:lnTo>
                  <a:cubicBezTo>
                    <a:pt x="28617" y="1230450"/>
                    <a:pt x="18711" y="1226347"/>
                    <a:pt x="11407" y="1219043"/>
                  </a:cubicBezTo>
                  <a:cubicBezTo>
                    <a:pt x="4103" y="1211739"/>
                    <a:pt x="0" y="1201833"/>
                    <a:pt x="0" y="1191504"/>
                  </a:cubicBezTo>
                  <a:lnTo>
                    <a:pt x="0" y="38946"/>
                  </a:lnTo>
                  <a:cubicBezTo>
                    <a:pt x="0" y="28617"/>
                    <a:pt x="4103" y="18711"/>
                    <a:pt x="11407" y="11407"/>
                  </a:cubicBezTo>
                  <a:cubicBezTo>
                    <a:pt x="18711" y="4103"/>
                    <a:pt x="28617" y="0"/>
                    <a:pt x="38946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963853" cy="127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5615" y="728510"/>
            <a:ext cx="9378043" cy="95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4"/>
              </a:lnSpc>
            </a:pPr>
            <a:r>
              <a:rPr lang="en-US" sz="7833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FUTURE AND TRENDS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95216" y="3109646"/>
            <a:ext cx="8920137" cy="537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855" lvl="1" indent="-338427" algn="just">
              <a:lnSpc>
                <a:spcPts val="3354"/>
              </a:lnSpc>
              <a:buFont typeface="Arial"/>
              <a:buChar char="•"/>
            </a:pPr>
            <a:r>
              <a:rPr lang="en-US" sz="31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Additional Sensors: Integrating more sensors like smoke, carbon monoxide, and radiation for broader hazard detection.</a:t>
            </a:r>
          </a:p>
          <a:p>
            <a:pPr algn="just">
              <a:lnSpc>
                <a:spcPts val="3354"/>
              </a:lnSpc>
            </a:pPr>
            <a:endParaRPr lang="en-US" sz="3135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76855" lvl="1" indent="-338427" algn="just">
              <a:lnSpc>
                <a:spcPts val="3354"/>
              </a:lnSpc>
              <a:buFont typeface="Arial"/>
              <a:buChar char="•"/>
            </a:pPr>
            <a:r>
              <a:rPr lang="en-US" sz="31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Machine Learning: Implementing AI for predictive hazard analysis and real-time decision-making.</a:t>
            </a:r>
          </a:p>
          <a:p>
            <a:pPr algn="just">
              <a:lnSpc>
                <a:spcPts val="3354"/>
              </a:lnSpc>
            </a:pPr>
            <a:endParaRPr lang="en-US" sz="3135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76855" lvl="1" indent="-338427" algn="just">
              <a:lnSpc>
                <a:spcPts val="3354"/>
              </a:lnSpc>
              <a:buFont typeface="Arial"/>
              <a:buChar char="•"/>
            </a:pPr>
            <a:r>
              <a:rPr lang="en-US" sz="31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Edge Computing: Enhancing real-time data processing and reducing latency by processing data locally.</a:t>
            </a:r>
          </a:p>
          <a:p>
            <a:pPr algn="just">
              <a:lnSpc>
                <a:spcPts val="3354"/>
              </a:lnSpc>
            </a:pPr>
            <a:endParaRPr lang="en-US" sz="3135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4182816" y="8362703"/>
            <a:ext cx="16230600" cy="5673528"/>
          </a:xfrm>
          <a:custGeom>
            <a:avLst/>
            <a:gdLst/>
            <a:ahLst/>
            <a:cxnLst/>
            <a:rect l="l" t="t" r="r" b="b"/>
            <a:pathLst>
              <a:path w="16230600" h="5673528">
                <a:moveTo>
                  <a:pt x="0" y="0"/>
                </a:moveTo>
                <a:lnTo>
                  <a:pt x="16230600" y="0"/>
                </a:lnTo>
                <a:lnTo>
                  <a:pt x="16230600" y="5673528"/>
                </a:lnTo>
                <a:lnTo>
                  <a:pt x="0" y="567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7" name="Freeform 17"/>
          <p:cNvSpPr/>
          <p:nvPr/>
        </p:nvSpPr>
        <p:spPr>
          <a:xfrm rot="-471606" flipH="1">
            <a:off x="2817413" y="6658862"/>
            <a:ext cx="4048581" cy="1396760"/>
          </a:xfrm>
          <a:custGeom>
            <a:avLst/>
            <a:gdLst/>
            <a:ahLst/>
            <a:cxnLst/>
            <a:rect l="l" t="t" r="r" b="b"/>
            <a:pathLst>
              <a:path w="4048581" h="1396760">
                <a:moveTo>
                  <a:pt x="4048581" y="0"/>
                </a:moveTo>
                <a:lnTo>
                  <a:pt x="0" y="0"/>
                </a:lnTo>
                <a:lnTo>
                  <a:pt x="0" y="1396760"/>
                </a:lnTo>
                <a:lnTo>
                  <a:pt x="4048581" y="1396760"/>
                </a:lnTo>
                <a:lnTo>
                  <a:pt x="404858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8" name="Freeform 18"/>
          <p:cNvSpPr/>
          <p:nvPr/>
        </p:nvSpPr>
        <p:spPr>
          <a:xfrm flipH="1">
            <a:off x="-161299" y="75446"/>
            <a:ext cx="2208547" cy="2494528"/>
          </a:xfrm>
          <a:custGeom>
            <a:avLst/>
            <a:gdLst/>
            <a:ahLst/>
            <a:cxnLst/>
            <a:rect l="l" t="t" r="r" b="b"/>
            <a:pathLst>
              <a:path w="2208547" h="2494528">
                <a:moveTo>
                  <a:pt x="2208548" y="0"/>
                </a:moveTo>
                <a:lnTo>
                  <a:pt x="0" y="0"/>
                </a:lnTo>
                <a:lnTo>
                  <a:pt x="0" y="2494528"/>
                </a:lnTo>
                <a:lnTo>
                  <a:pt x="2208548" y="2494528"/>
                </a:lnTo>
                <a:lnTo>
                  <a:pt x="2208548" y="0"/>
                </a:lnTo>
                <a:close/>
              </a:path>
            </a:pathLst>
          </a:custGeom>
          <a:blipFill>
            <a:blip r:embed="rId7"/>
            <a:stretch>
              <a:fillRect l="-258347" t="-30898" b="-86959"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4857576" y="-1151162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5"/>
                </a:lnTo>
                <a:lnTo>
                  <a:pt x="0" y="482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-1110529" y="6692788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4094112"/>
            <a:ext cx="10740099" cy="5164188"/>
            <a:chOff x="0" y="0"/>
            <a:chExt cx="2080488" cy="10003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0488" cy="1000366"/>
            </a:xfrm>
            <a:custGeom>
              <a:avLst/>
              <a:gdLst/>
              <a:ahLst/>
              <a:cxnLst/>
              <a:rect l="l" t="t" r="r" b="b"/>
              <a:pathLst>
                <a:path w="2080488" h="1000366">
                  <a:moveTo>
                    <a:pt x="36763" y="0"/>
                  </a:moveTo>
                  <a:lnTo>
                    <a:pt x="2043725" y="0"/>
                  </a:lnTo>
                  <a:cubicBezTo>
                    <a:pt x="2053475" y="0"/>
                    <a:pt x="2062825" y="3873"/>
                    <a:pt x="2069720" y="10768"/>
                  </a:cubicBezTo>
                  <a:cubicBezTo>
                    <a:pt x="2076614" y="17662"/>
                    <a:pt x="2080488" y="27013"/>
                    <a:pt x="2080488" y="36763"/>
                  </a:cubicBezTo>
                  <a:lnTo>
                    <a:pt x="2080488" y="963603"/>
                  </a:lnTo>
                  <a:cubicBezTo>
                    <a:pt x="2080488" y="983907"/>
                    <a:pt x="2064028" y="1000366"/>
                    <a:pt x="2043725" y="1000366"/>
                  </a:cubicBezTo>
                  <a:lnTo>
                    <a:pt x="36763" y="1000366"/>
                  </a:lnTo>
                  <a:cubicBezTo>
                    <a:pt x="27013" y="1000366"/>
                    <a:pt x="17662" y="996493"/>
                    <a:pt x="10768" y="989598"/>
                  </a:cubicBezTo>
                  <a:cubicBezTo>
                    <a:pt x="3873" y="982704"/>
                    <a:pt x="0" y="973353"/>
                    <a:pt x="0" y="963603"/>
                  </a:cubicBezTo>
                  <a:lnTo>
                    <a:pt x="0" y="36763"/>
                  </a:lnTo>
                  <a:cubicBezTo>
                    <a:pt x="0" y="27013"/>
                    <a:pt x="3873" y="17662"/>
                    <a:pt x="10768" y="10768"/>
                  </a:cubicBezTo>
                  <a:cubicBezTo>
                    <a:pt x="17662" y="3873"/>
                    <a:pt x="27013" y="0"/>
                    <a:pt x="36763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80488" cy="1047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3877208"/>
            <a:ext cx="10644292" cy="5186953"/>
            <a:chOff x="0" y="0"/>
            <a:chExt cx="2061929" cy="10047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1929" cy="1004776"/>
            </a:xfrm>
            <a:custGeom>
              <a:avLst/>
              <a:gdLst/>
              <a:ahLst/>
              <a:cxnLst/>
              <a:rect l="l" t="t" r="r" b="b"/>
              <a:pathLst>
                <a:path w="2061929" h="1004776">
                  <a:moveTo>
                    <a:pt x="37094" y="0"/>
                  </a:moveTo>
                  <a:lnTo>
                    <a:pt x="2024835" y="0"/>
                  </a:lnTo>
                  <a:cubicBezTo>
                    <a:pt x="2034673" y="0"/>
                    <a:pt x="2044108" y="3908"/>
                    <a:pt x="2051064" y="10865"/>
                  </a:cubicBezTo>
                  <a:cubicBezTo>
                    <a:pt x="2058021" y="17821"/>
                    <a:pt x="2061929" y="27256"/>
                    <a:pt x="2061929" y="37094"/>
                  </a:cubicBezTo>
                  <a:lnTo>
                    <a:pt x="2061929" y="967682"/>
                  </a:lnTo>
                  <a:cubicBezTo>
                    <a:pt x="2061929" y="977520"/>
                    <a:pt x="2058021" y="986955"/>
                    <a:pt x="2051064" y="993911"/>
                  </a:cubicBezTo>
                  <a:cubicBezTo>
                    <a:pt x="2044108" y="1000868"/>
                    <a:pt x="2034673" y="1004776"/>
                    <a:pt x="2024835" y="1004776"/>
                  </a:cubicBezTo>
                  <a:lnTo>
                    <a:pt x="37094" y="1004776"/>
                  </a:lnTo>
                  <a:cubicBezTo>
                    <a:pt x="27256" y="1004776"/>
                    <a:pt x="17821" y="1000868"/>
                    <a:pt x="10865" y="993911"/>
                  </a:cubicBezTo>
                  <a:cubicBezTo>
                    <a:pt x="3908" y="986955"/>
                    <a:pt x="0" y="977520"/>
                    <a:pt x="0" y="967682"/>
                  </a:cubicBezTo>
                  <a:lnTo>
                    <a:pt x="0" y="37094"/>
                  </a:lnTo>
                  <a:cubicBezTo>
                    <a:pt x="0" y="27256"/>
                    <a:pt x="3908" y="17821"/>
                    <a:pt x="10865" y="10865"/>
                  </a:cubicBezTo>
                  <a:cubicBezTo>
                    <a:pt x="17821" y="3908"/>
                    <a:pt x="27256" y="0"/>
                    <a:pt x="37094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061929" cy="1052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031294" y="1481746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39" y="0"/>
                </a:lnTo>
                <a:lnTo>
                  <a:pt x="1926739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931746" y="4690206"/>
            <a:ext cx="9196297" cy="3977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Successfully integrated all sensors with the ESP32 microcontroller.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Real-time data monitoring and hazard detection were achieved using ThingSpeak.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Tested and verified functionality in diverse environments (kitchen and vehicle).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1285875"/>
            <a:ext cx="9175193" cy="259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00"/>
              </a:lnSpc>
            </a:pPr>
            <a:r>
              <a:rPr lang="en-US" sz="18762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RESULT</a:t>
            </a: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13755455" y="-1119461"/>
            <a:ext cx="5544243" cy="7689247"/>
          </a:xfrm>
          <a:custGeom>
            <a:avLst/>
            <a:gdLst/>
            <a:ahLst/>
            <a:cxnLst/>
            <a:rect l="l" t="t" r="r" b="b"/>
            <a:pathLst>
              <a:path w="5544243" h="7689247">
                <a:moveTo>
                  <a:pt x="0" y="0"/>
                </a:moveTo>
                <a:lnTo>
                  <a:pt x="5544243" y="0"/>
                </a:lnTo>
                <a:lnTo>
                  <a:pt x="5544243" y="7689247"/>
                </a:lnTo>
                <a:lnTo>
                  <a:pt x="0" y="7689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92746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 flipH="1">
            <a:off x="-951166" y="-1119461"/>
            <a:ext cx="5343561" cy="7689247"/>
          </a:xfrm>
          <a:custGeom>
            <a:avLst/>
            <a:gdLst/>
            <a:ahLst/>
            <a:cxnLst/>
            <a:rect l="l" t="t" r="r" b="b"/>
            <a:pathLst>
              <a:path w="5343561" h="7689247">
                <a:moveTo>
                  <a:pt x="5343561" y="0"/>
                </a:moveTo>
                <a:lnTo>
                  <a:pt x="0" y="0"/>
                </a:lnTo>
                <a:lnTo>
                  <a:pt x="0" y="7689247"/>
                </a:lnTo>
                <a:lnTo>
                  <a:pt x="5343561" y="7689247"/>
                </a:lnTo>
                <a:lnTo>
                  <a:pt x="5343561" y="0"/>
                </a:lnTo>
                <a:close/>
              </a:path>
            </a:pathLst>
          </a:custGeom>
          <a:blipFill>
            <a:blip r:embed="rId3"/>
            <a:stretch>
              <a:fillRect r="-203741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TextBox 5"/>
          <p:cNvSpPr txBox="1"/>
          <p:nvPr/>
        </p:nvSpPr>
        <p:spPr>
          <a:xfrm>
            <a:off x="4459799" y="1352550"/>
            <a:ext cx="9368401" cy="348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2"/>
              </a:lnSpc>
            </a:pPr>
            <a:r>
              <a:rPr lang="en-US" sz="2310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9668" y="4045263"/>
            <a:ext cx="5888665" cy="330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62"/>
              </a:lnSpc>
            </a:pPr>
            <a:r>
              <a:rPr lang="en-US" sz="2310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YOU</a:t>
            </a:r>
          </a:p>
        </p:txBody>
      </p:sp>
      <p:sp>
        <p:nvSpPr>
          <p:cNvPr id="7" name="Freeform 7"/>
          <p:cNvSpPr/>
          <p:nvPr/>
        </p:nvSpPr>
        <p:spPr>
          <a:xfrm rot="8997539" flipV="1">
            <a:off x="8443132" y="4530808"/>
            <a:ext cx="11780443" cy="8229600"/>
          </a:xfrm>
          <a:custGeom>
            <a:avLst/>
            <a:gdLst/>
            <a:ahLst/>
            <a:cxnLst/>
            <a:rect l="l" t="t" r="r" b="b"/>
            <a:pathLst>
              <a:path w="11780443" h="8229600">
                <a:moveTo>
                  <a:pt x="0" y="8229600"/>
                </a:moveTo>
                <a:lnTo>
                  <a:pt x="11780443" y="8229600"/>
                </a:lnTo>
                <a:lnTo>
                  <a:pt x="11780443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8" name="Freeform 8"/>
          <p:cNvSpPr/>
          <p:nvPr/>
        </p:nvSpPr>
        <p:spPr>
          <a:xfrm rot="1954937">
            <a:off x="-2261894" y="4402463"/>
            <a:ext cx="11780443" cy="8229600"/>
          </a:xfrm>
          <a:custGeom>
            <a:avLst/>
            <a:gdLst/>
            <a:ahLst/>
            <a:cxnLst/>
            <a:rect l="l" t="t" r="r" b="b"/>
            <a:pathLst>
              <a:path w="11780443" h="8229600">
                <a:moveTo>
                  <a:pt x="0" y="0"/>
                </a:moveTo>
                <a:lnTo>
                  <a:pt x="11780442" y="0"/>
                </a:lnTo>
                <a:lnTo>
                  <a:pt x="117804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9" name="Freeform 9"/>
          <p:cNvSpPr/>
          <p:nvPr/>
        </p:nvSpPr>
        <p:spPr>
          <a:xfrm>
            <a:off x="12973767" y="2638287"/>
            <a:ext cx="13477294" cy="4711090"/>
          </a:xfrm>
          <a:custGeom>
            <a:avLst/>
            <a:gdLst/>
            <a:ahLst/>
            <a:cxnLst/>
            <a:rect l="l" t="t" r="r" b="b"/>
            <a:pathLst>
              <a:path w="13477294" h="4711090">
                <a:moveTo>
                  <a:pt x="0" y="0"/>
                </a:moveTo>
                <a:lnTo>
                  <a:pt x="13477295" y="0"/>
                </a:lnTo>
                <a:lnTo>
                  <a:pt x="13477295" y="4711089"/>
                </a:lnTo>
                <a:lnTo>
                  <a:pt x="0" y="471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0" name="Freeform 10"/>
          <p:cNvSpPr/>
          <p:nvPr/>
        </p:nvSpPr>
        <p:spPr>
          <a:xfrm flipH="1">
            <a:off x="-8163452" y="2787955"/>
            <a:ext cx="13477294" cy="4711090"/>
          </a:xfrm>
          <a:custGeom>
            <a:avLst/>
            <a:gdLst/>
            <a:ahLst/>
            <a:cxnLst/>
            <a:rect l="l" t="t" r="r" b="b"/>
            <a:pathLst>
              <a:path w="13477294" h="4711090">
                <a:moveTo>
                  <a:pt x="13477295" y="0"/>
                </a:moveTo>
                <a:lnTo>
                  <a:pt x="0" y="0"/>
                </a:lnTo>
                <a:lnTo>
                  <a:pt x="0" y="4711090"/>
                </a:lnTo>
                <a:lnTo>
                  <a:pt x="13477295" y="4711090"/>
                </a:lnTo>
                <a:lnTo>
                  <a:pt x="13477295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1" name="Freeform 11"/>
          <p:cNvSpPr/>
          <p:nvPr/>
        </p:nvSpPr>
        <p:spPr>
          <a:xfrm>
            <a:off x="11886359" y="2134799"/>
            <a:ext cx="9605917" cy="7972911"/>
          </a:xfrm>
          <a:custGeom>
            <a:avLst/>
            <a:gdLst/>
            <a:ahLst/>
            <a:cxnLst/>
            <a:rect l="l" t="t" r="r" b="b"/>
            <a:pathLst>
              <a:path w="9605917" h="7972911">
                <a:moveTo>
                  <a:pt x="0" y="0"/>
                </a:moveTo>
                <a:lnTo>
                  <a:pt x="9605917" y="0"/>
                </a:lnTo>
                <a:lnTo>
                  <a:pt x="9605917" y="7972911"/>
                </a:lnTo>
                <a:lnTo>
                  <a:pt x="0" y="7972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2" name="Freeform 12"/>
          <p:cNvSpPr/>
          <p:nvPr/>
        </p:nvSpPr>
        <p:spPr>
          <a:xfrm>
            <a:off x="-2842640" y="1420595"/>
            <a:ext cx="9622646" cy="8229600"/>
          </a:xfrm>
          <a:custGeom>
            <a:avLst/>
            <a:gdLst/>
            <a:ahLst/>
            <a:cxnLst/>
            <a:rect l="l" t="t" r="r" b="b"/>
            <a:pathLst>
              <a:path w="9622646" h="8229600">
                <a:moveTo>
                  <a:pt x="0" y="0"/>
                </a:moveTo>
                <a:lnTo>
                  <a:pt x="9622646" y="0"/>
                </a:lnTo>
                <a:lnTo>
                  <a:pt x="96226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Freeform 13"/>
          <p:cNvSpPr/>
          <p:nvPr/>
        </p:nvSpPr>
        <p:spPr>
          <a:xfrm>
            <a:off x="13498018" y="318019"/>
            <a:ext cx="3342455" cy="2194904"/>
          </a:xfrm>
          <a:custGeom>
            <a:avLst/>
            <a:gdLst/>
            <a:ahLst/>
            <a:cxnLst/>
            <a:rect l="l" t="t" r="r" b="b"/>
            <a:pathLst>
              <a:path w="3342455" h="2194904">
                <a:moveTo>
                  <a:pt x="0" y="0"/>
                </a:moveTo>
                <a:lnTo>
                  <a:pt x="3342455" y="0"/>
                </a:lnTo>
                <a:lnTo>
                  <a:pt x="3342455" y="2194903"/>
                </a:lnTo>
                <a:lnTo>
                  <a:pt x="0" y="2194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858" t="-105851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4" name="Freeform 14"/>
          <p:cNvSpPr/>
          <p:nvPr/>
        </p:nvSpPr>
        <p:spPr>
          <a:xfrm rot="-1375704" flipH="1">
            <a:off x="-705382" y="8047350"/>
            <a:ext cx="3468163" cy="1196516"/>
          </a:xfrm>
          <a:custGeom>
            <a:avLst/>
            <a:gdLst/>
            <a:ahLst/>
            <a:cxnLst/>
            <a:rect l="l" t="t" r="r" b="b"/>
            <a:pathLst>
              <a:path w="3468163" h="1196516">
                <a:moveTo>
                  <a:pt x="3468164" y="0"/>
                </a:moveTo>
                <a:lnTo>
                  <a:pt x="0" y="0"/>
                </a:lnTo>
                <a:lnTo>
                  <a:pt x="0" y="1196516"/>
                </a:lnTo>
                <a:lnTo>
                  <a:pt x="3468164" y="1196516"/>
                </a:lnTo>
                <a:lnTo>
                  <a:pt x="3468164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4857576" y="-1151162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5"/>
                </a:lnTo>
                <a:lnTo>
                  <a:pt x="0" y="482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-1110529" y="6692788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864957" y="397330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40" y="0"/>
                </a:lnTo>
                <a:lnTo>
                  <a:pt x="1926740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624373" y="1681872"/>
            <a:ext cx="10133805" cy="1240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Role in the Project:</a:t>
            </a:r>
          </a:p>
          <a:p>
            <a:pPr algn="just">
              <a:lnSpc>
                <a:spcPts val="3228"/>
              </a:lnSpc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Designed and implemented circuits connecting all sensors with the ESP32 microcontroller.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NAND KISHORE JOSHI – CIRCUIT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4516" y="3303285"/>
            <a:ext cx="13607120" cy="656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Circuit Designs:</a:t>
            </a: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Full System Circuit Design:</a:t>
            </a: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just">
              <a:lnSpc>
                <a:spcPts val="3228"/>
              </a:lnSpc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Includes all five sensors (gas, flame, sound, vibration, and gyroscope) for general-purpose safety monitoring.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Residential Circuit Design: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Sensors used: Gas, Flame, Sound, and Vibration.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Designed specifically for home environments, such as kitchens, where gas leaks and fire risks are primary concerns.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Industrial/Bridge Circuit Design: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Sensors used: Vibration, Flame, and Gyroscope.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Optimized for monitoring structural integrity and fire hazards in critical infrastructure like bridges.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3" name="Group 3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4516" y="3303285"/>
            <a:ext cx="13607120" cy="656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Circuit Designs:</a:t>
            </a: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Full System Circuit Design:</a:t>
            </a: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just">
              <a:lnSpc>
                <a:spcPts val="3228"/>
              </a:lnSpc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Includes all five sensors (gas, flame, sound, vibration, and gyroscope) for general-purpose safety monitoring.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Residential Circuit Design: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Sensors used: Gas, Flame, Sound, and Vibration.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Designed specifically for home environments, such as kitchens, where gas leaks and fire risks are primary concerns.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Industrial/Bridge Circuit Design: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Sensors used: Vibration, Flame, and Gyroscope.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Optimized for monitoring structural integrity and fire hazards in critical infrastructure like bridges.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445" t="-975" b="-975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1" name="TextBox 11"/>
          <p:cNvSpPr txBox="1"/>
          <p:nvPr/>
        </p:nvSpPr>
        <p:spPr>
          <a:xfrm>
            <a:off x="645597" y="182020"/>
            <a:ext cx="10220610" cy="62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CIRCUIT DESIGN – FULL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6496" y="6848110"/>
            <a:ext cx="5501998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SOUND SENSOR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- D15 (DIGITAL OUTPUT)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496" y="7321118"/>
            <a:ext cx="6046171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VIBRATION SENSOR 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 D16 (DIGITAL OUTPUT)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2393" y="7791865"/>
            <a:ext cx="6046171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</a:t>
            </a: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AME SENSOR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- D5 (DIGITAL OUTPUT)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275" y="8289844"/>
            <a:ext cx="7932479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GAS SENSOR (MQ-4)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- A0 OR GPIO34 (ANALOG OUTPUT)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275" y="8787823"/>
            <a:ext cx="7932479" cy="128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GYROSCOPE- </a:t>
            </a:r>
          </a:p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SCL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→ CONNECT TO GPIO22 (SCL) ON ESP32.</a:t>
            </a:r>
          </a:p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SDA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→ CONNECT TO GPIO21 (SDA) ON ESP32.</a:t>
            </a:r>
          </a:p>
          <a:p>
            <a:pPr algn="just">
              <a:lnSpc>
                <a:spcPts val="2590"/>
              </a:lnSpc>
            </a:pPr>
            <a:endParaRPr lang="en-US" sz="1850" spc="235">
              <a:solidFill>
                <a:srgbClr val="929FF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5275" y="6371978"/>
            <a:ext cx="5501998" cy="31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PINS :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3" name="Group 3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4516" y="3303285"/>
            <a:ext cx="13607120" cy="656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Circuit Designs:</a:t>
            </a: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Full System Circuit Design:</a:t>
            </a: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just">
              <a:lnSpc>
                <a:spcPts val="3228"/>
              </a:lnSpc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Includes all five sensors (gas, flame, sound, vibration, and gyroscope) for general-purpose safety monitoring.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Residential Circuit Design: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Sensors used: Gas, Flame, Sound, and Vibration.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Designed specifically for home environments, such as kitchens, where gas leaks and fire risks are primary concerns.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Industrial/Bridge Circuit Design: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Sensors used: Vibration, Flame, and Gyroscope.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Optimized for monitoring structural integrity and fire hazards in critical infrastructure like bridges.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31122" y="-212531"/>
            <a:ext cx="18256878" cy="10499531"/>
          </a:xfrm>
          <a:custGeom>
            <a:avLst/>
            <a:gdLst/>
            <a:ahLst/>
            <a:cxnLst/>
            <a:rect l="l" t="t" r="r" b="b"/>
            <a:pathLst>
              <a:path w="18256878" h="10499531">
                <a:moveTo>
                  <a:pt x="0" y="0"/>
                </a:moveTo>
                <a:lnTo>
                  <a:pt x="18256878" y="0"/>
                </a:lnTo>
                <a:lnTo>
                  <a:pt x="18256878" y="10499531"/>
                </a:lnTo>
                <a:lnTo>
                  <a:pt x="0" y="1049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83" r="-558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1" name="TextBox 11"/>
          <p:cNvSpPr txBox="1"/>
          <p:nvPr/>
        </p:nvSpPr>
        <p:spPr>
          <a:xfrm>
            <a:off x="645597" y="182020"/>
            <a:ext cx="10220610" cy="62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CIRCUIT DESIGN – RESIDENTIAL SETUP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3135" y="7502869"/>
            <a:ext cx="5501998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SOUND SENSOR 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 D15 (DIGITAL OUTPUT)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3135" y="7975877"/>
            <a:ext cx="6046171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VIBRATION SENSOR 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 D16 (DIGITAL OUTPUT)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9032" y="8446624"/>
            <a:ext cx="6046171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FLAME SENSOR 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 D5 (DIGITAL OUTPUT)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1914" y="8944603"/>
            <a:ext cx="7932479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GAS SENSOR (MQ-4)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- A0 OR GPIO34 (ANALOG OUTPUT)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1914" y="7026737"/>
            <a:ext cx="5501998" cy="31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PINS :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3" name="Group 3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4516" y="3303285"/>
            <a:ext cx="13607120" cy="6564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Circuit Designs:</a:t>
            </a: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Full System Circuit Design:</a:t>
            </a: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</a:p>
          <a:p>
            <a:pPr algn="just">
              <a:lnSpc>
                <a:spcPts val="3228"/>
              </a:lnSpc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Includes all five sensors (gas, flame, sound, vibration, and gyroscope) for general-purpose safety monitoring.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Residential Circuit Design: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Sensors used: Gas, Flame, Sound, and Vibration.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Designed specifically for home environments, such as kitchens, where gas leaks and fire risks are primary concerns.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Industrial/Bridge Circuit Design: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Sensors used: Vibration, Flame, and Gyroscope.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Optimized for monitoring structural integrity and fire hazards in critical infrastructure like bridges.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31122" y="-212531"/>
            <a:ext cx="18256878" cy="10499531"/>
          </a:xfrm>
          <a:custGeom>
            <a:avLst/>
            <a:gdLst/>
            <a:ahLst/>
            <a:cxnLst/>
            <a:rect l="l" t="t" r="r" b="b"/>
            <a:pathLst>
              <a:path w="18256878" h="10499531">
                <a:moveTo>
                  <a:pt x="0" y="0"/>
                </a:moveTo>
                <a:lnTo>
                  <a:pt x="18256878" y="0"/>
                </a:lnTo>
                <a:lnTo>
                  <a:pt x="18256878" y="10499531"/>
                </a:lnTo>
                <a:lnTo>
                  <a:pt x="0" y="1049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83" r="-558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1" name="TextBox 11"/>
          <p:cNvSpPr txBox="1"/>
          <p:nvPr/>
        </p:nvSpPr>
        <p:spPr>
          <a:xfrm>
            <a:off x="645597" y="182020"/>
            <a:ext cx="10220610" cy="62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CIRCUIT DESIGN – RESIDENTIAL SETUP</a:t>
            </a:r>
          </a:p>
        </p:txBody>
      </p:sp>
      <p:sp>
        <p:nvSpPr>
          <p:cNvPr id="12" name="Freeform 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45" t="-975" b="-975"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252393" y="6792368"/>
            <a:ext cx="6046171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VIBRATION SENSOR 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 D16 (DIGITAL OUTPUT)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275" y="7210840"/>
            <a:ext cx="6046171" cy="31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FLAME SENSOR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- D5 (DIGITAL OUTPUT)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275" y="7629312"/>
            <a:ext cx="7932479" cy="128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GYROSCOPE- </a:t>
            </a:r>
          </a:p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SCL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→ CONNECT TO GPIO22 (SCL) ON ESP32.</a:t>
            </a:r>
          </a:p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SDA </a:t>
            </a:r>
            <a:r>
              <a:rPr lang="en-US" sz="1850" spc="235">
                <a:solidFill>
                  <a:srgbClr val="929F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→ CONNECT TO GPIO21 (SDA) ON ESP32.</a:t>
            </a:r>
          </a:p>
          <a:p>
            <a:pPr algn="just">
              <a:lnSpc>
                <a:spcPts val="2590"/>
              </a:lnSpc>
            </a:pPr>
            <a:endParaRPr lang="en-US" sz="1850" spc="235">
              <a:solidFill>
                <a:srgbClr val="929FF3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275" y="6371978"/>
            <a:ext cx="5501998" cy="31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0"/>
              </a:lnSpc>
            </a:pPr>
            <a:r>
              <a:rPr lang="en-US" sz="1850" b="1" spc="235">
                <a:solidFill>
                  <a:srgbClr val="929F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OUTPUT PINS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2393" y="305845"/>
            <a:ext cx="11634526" cy="62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CIRCUIT DESIGN – INDUSTRIAL/BRIDGE SETUP</a:t>
            </a:r>
          </a:p>
        </p:txBody>
      </p:sp>
      <p:pic>
        <p:nvPicPr>
          <p:cNvPr id="19" name="Picture 18" descr="A diagram of a bridge system">
            <a:extLst>
              <a:ext uri="{FF2B5EF4-FFF2-40B4-BE49-F238E27FC236}">
                <a16:creationId xmlns:a16="http://schemas.microsoft.com/office/drawing/2014/main" id="{7AA605BC-293D-5F1A-BBA9-77E19D04C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1621135" y="-2626553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5"/>
                </a:lnTo>
                <a:lnTo>
                  <a:pt x="0" y="482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5036932" y="7454469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97843" y="690830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40" y="0"/>
                </a:lnTo>
                <a:lnTo>
                  <a:pt x="1926740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746167" y="2026286"/>
            <a:ext cx="12008780" cy="1650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Role in the Project: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just">
              <a:lnSpc>
                <a:spcPts val="3228"/>
              </a:lnSpc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Designed the flowchart to define how sensors interact with the ESP32 and ThingSpeak platform for hazard detection.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AADIL HUSAIN – ALGORITHM 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2965" y="4363258"/>
            <a:ext cx="13607120" cy="328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Flowchart Overview: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Sensor readings are collected and analyzed.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Threshold values trigger alerts via IoT.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 is sent to ThingSpeak for real-time monitoring.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6" name="Freeform 16"/>
          <p:cNvSpPr/>
          <p:nvPr/>
        </p:nvSpPr>
        <p:spPr>
          <a:xfrm rot="-1894308">
            <a:off x="13908862" y="7602196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6" y="0"/>
                </a:lnTo>
                <a:lnTo>
                  <a:pt x="2361806" y="1255644"/>
                </a:lnTo>
                <a:lnTo>
                  <a:pt x="0" y="125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4857576" y="-1151162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5"/>
                </a:lnTo>
                <a:lnTo>
                  <a:pt x="0" y="482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-1110529" y="6692788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864957" y="397330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40" y="0"/>
                </a:lnTo>
                <a:lnTo>
                  <a:pt x="1926740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4" name="TextBox 14"/>
          <p:cNvSpPr txBox="1"/>
          <p:nvPr/>
        </p:nvSpPr>
        <p:spPr>
          <a:xfrm>
            <a:off x="11718022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>
                <a:solidFill>
                  <a:srgbClr val="929FF3"/>
                </a:solidFill>
                <a:latin typeface="Lilita One"/>
                <a:ea typeface="Lilita One"/>
                <a:cs typeface="Lilita One"/>
                <a:sym typeface="Lilita One"/>
              </a:rPr>
              <a:t>FLOWCHART DIAGRAM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3" name="Freeform 3"/>
          <p:cNvSpPr/>
          <p:nvPr/>
        </p:nvSpPr>
        <p:spPr>
          <a:xfrm>
            <a:off x="-413647" y="3946960"/>
            <a:ext cx="19115293" cy="8211611"/>
          </a:xfrm>
          <a:custGeom>
            <a:avLst/>
            <a:gdLst/>
            <a:ahLst/>
            <a:cxnLst/>
            <a:rect l="l" t="t" r="r" b="b"/>
            <a:pathLst>
              <a:path w="19115293" h="8211611">
                <a:moveTo>
                  <a:pt x="0" y="0"/>
                </a:moveTo>
                <a:lnTo>
                  <a:pt x="19115294" y="0"/>
                </a:lnTo>
                <a:lnTo>
                  <a:pt x="19115294" y="8211611"/>
                </a:lnTo>
                <a:lnTo>
                  <a:pt x="0" y="8211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4" name="Freeform 4"/>
          <p:cNvSpPr/>
          <p:nvPr/>
        </p:nvSpPr>
        <p:spPr>
          <a:xfrm>
            <a:off x="11621135" y="-2626553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5"/>
                </a:lnTo>
                <a:lnTo>
                  <a:pt x="0" y="482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5" name="Freeform 5"/>
          <p:cNvSpPr/>
          <p:nvPr/>
        </p:nvSpPr>
        <p:spPr>
          <a:xfrm>
            <a:off x="5036932" y="7454469"/>
            <a:ext cx="4803448" cy="4827465"/>
          </a:xfrm>
          <a:custGeom>
            <a:avLst/>
            <a:gdLst/>
            <a:ahLst/>
            <a:cxnLst/>
            <a:rect l="l" t="t" r="r" b="b"/>
            <a:pathLst>
              <a:path w="4803448" h="4827465">
                <a:moveTo>
                  <a:pt x="0" y="0"/>
                </a:moveTo>
                <a:lnTo>
                  <a:pt x="4803448" y="0"/>
                </a:lnTo>
                <a:lnTo>
                  <a:pt x="4803448" y="4827466"/>
                </a:lnTo>
                <a:lnTo>
                  <a:pt x="0" y="4827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grpSp>
        <p:nvGrpSpPr>
          <p:cNvPr id="6" name="Group 6"/>
          <p:cNvGrpSpPr/>
          <p:nvPr/>
        </p:nvGrpSpPr>
        <p:grpSpPr>
          <a:xfrm>
            <a:off x="1291195" y="1477090"/>
            <a:ext cx="14573762" cy="8592231"/>
            <a:chOff x="0" y="0"/>
            <a:chExt cx="2823115" cy="16644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23115" cy="1664419"/>
            </a:xfrm>
            <a:custGeom>
              <a:avLst/>
              <a:gdLst/>
              <a:ahLst/>
              <a:cxnLst/>
              <a:rect l="l" t="t" r="r" b="b"/>
              <a:pathLst>
                <a:path w="2823115" h="1664419">
                  <a:moveTo>
                    <a:pt x="27092" y="0"/>
                  </a:moveTo>
                  <a:lnTo>
                    <a:pt x="2796022" y="0"/>
                  </a:lnTo>
                  <a:cubicBezTo>
                    <a:pt x="2810985" y="0"/>
                    <a:pt x="2823115" y="12130"/>
                    <a:pt x="2823115" y="27092"/>
                  </a:cubicBezTo>
                  <a:lnTo>
                    <a:pt x="2823115" y="1637327"/>
                  </a:lnTo>
                  <a:cubicBezTo>
                    <a:pt x="2823115" y="1652290"/>
                    <a:pt x="2810985" y="1664419"/>
                    <a:pt x="2796022" y="1664419"/>
                  </a:cubicBezTo>
                  <a:lnTo>
                    <a:pt x="27092" y="1664419"/>
                  </a:lnTo>
                  <a:cubicBezTo>
                    <a:pt x="12130" y="1664419"/>
                    <a:pt x="0" y="1652290"/>
                    <a:pt x="0" y="1637327"/>
                  </a:cubicBezTo>
                  <a:lnTo>
                    <a:pt x="0" y="27092"/>
                  </a:lnTo>
                  <a:cubicBezTo>
                    <a:pt x="0" y="12130"/>
                    <a:pt x="12130" y="0"/>
                    <a:pt x="27092" y="0"/>
                  </a:cubicBezTo>
                  <a:close/>
                </a:path>
              </a:pathLst>
            </a:custGeom>
            <a:solidFill>
              <a:srgbClr val="3E57FF">
                <a:alpha val="35686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23115" cy="171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152371"/>
            <a:ext cx="14611385" cy="8715831"/>
            <a:chOff x="0" y="0"/>
            <a:chExt cx="2830403" cy="168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0403" cy="1688362"/>
            </a:xfrm>
            <a:custGeom>
              <a:avLst/>
              <a:gdLst/>
              <a:ahLst/>
              <a:cxnLst/>
              <a:rect l="l" t="t" r="r" b="b"/>
              <a:pathLst>
                <a:path w="2830403" h="1688362">
                  <a:moveTo>
                    <a:pt x="27023" y="0"/>
                  </a:moveTo>
                  <a:lnTo>
                    <a:pt x="2803380" y="0"/>
                  </a:lnTo>
                  <a:cubicBezTo>
                    <a:pt x="2810547" y="0"/>
                    <a:pt x="2817420" y="2847"/>
                    <a:pt x="2822488" y="7915"/>
                  </a:cubicBezTo>
                  <a:cubicBezTo>
                    <a:pt x="2827556" y="12982"/>
                    <a:pt x="2830403" y="19856"/>
                    <a:pt x="2830403" y="27023"/>
                  </a:cubicBezTo>
                  <a:lnTo>
                    <a:pt x="2830403" y="1661340"/>
                  </a:lnTo>
                  <a:cubicBezTo>
                    <a:pt x="2830403" y="1668506"/>
                    <a:pt x="2827556" y="1675380"/>
                    <a:pt x="2822488" y="1680447"/>
                  </a:cubicBezTo>
                  <a:cubicBezTo>
                    <a:pt x="2817420" y="1685515"/>
                    <a:pt x="2810547" y="1688362"/>
                    <a:pt x="2803380" y="1688362"/>
                  </a:cubicBezTo>
                  <a:lnTo>
                    <a:pt x="27023" y="1688362"/>
                  </a:lnTo>
                  <a:cubicBezTo>
                    <a:pt x="19856" y="1688362"/>
                    <a:pt x="12982" y="1685515"/>
                    <a:pt x="7915" y="1680447"/>
                  </a:cubicBezTo>
                  <a:cubicBezTo>
                    <a:pt x="2847" y="1675380"/>
                    <a:pt x="0" y="1668506"/>
                    <a:pt x="0" y="1661340"/>
                  </a:cubicBezTo>
                  <a:lnTo>
                    <a:pt x="0" y="27023"/>
                  </a:lnTo>
                  <a:cubicBezTo>
                    <a:pt x="0" y="19856"/>
                    <a:pt x="2847" y="12982"/>
                    <a:pt x="7915" y="7915"/>
                  </a:cubicBezTo>
                  <a:cubicBezTo>
                    <a:pt x="12982" y="2847"/>
                    <a:pt x="19856" y="0"/>
                    <a:pt x="27023" y="0"/>
                  </a:cubicBezTo>
                  <a:close/>
                </a:path>
              </a:pathLst>
            </a:custGeom>
            <a:solidFill>
              <a:srgbClr val="364DE8">
                <a:alpha val="47843"/>
              </a:srgbClr>
            </a:solidFill>
          </p:spPr>
          <p:txBody>
            <a:bodyPr/>
            <a:lstStyle/>
            <a:p>
              <a:endParaRPr lang="en-001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30403" cy="173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3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497843" y="690830"/>
            <a:ext cx="1926739" cy="1510082"/>
          </a:xfrm>
          <a:custGeom>
            <a:avLst/>
            <a:gdLst/>
            <a:ahLst/>
            <a:cxnLst/>
            <a:rect l="l" t="t" r="r" b="b"/>
            <a:pathLst>
              <a:path w="1926739" h="1510082">
                <a:moveTo>
                  <a:pt x="0" y="0"/>
                </a:moveTo>
                <a:lnTo>
                  <a:pt x="1926740" y="0"/>
                </a:lnTo>
                <a:lnTo>
                  <a:pt x="1926740" y="1510082"/>
                </a:lnTo>
                <a:lnTo>
                  <a:pt x="0" y="151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  <p:sp>
        <p:nvSpPr>
          <p:cNvPr id="13" name="TextBox 13"/>
          <p:cNvSpPr txBox="1"/>
          <p:nvPr/>
        </p:nvSpPr>
        <p:spPr>
          <a:xfrm>
            <a:off x="1746167" y="2026286"/>
            <a:ext cx="13507912" cy="328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Role in the Project: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Conducted in-depth research to identify the most suitable sensors and technologies for the IoT-based safety device.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Collected references to guide the team in selecting best practices for sensor integration, hazard detection, and IoT communication protocols.</a:t>
            </a:r>
          </a:p>
          <a:p>
            <a:pPr algn="just">
              <a:lnSpc>
                <a:spcPts val="3228"/>
              </a:lnSpc>
            </a:pPr>
            <a:endParaRPr lang="en-US" sz="301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9525" y="402692"/>
            <a:ext cx="10220610" cy="626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4437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SOURABH – RESEARCH AND 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32965" y="5352703"/>
            <a:ext cx="13428248" cy="369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8"/>
              </a:lnSpc>
            </a:pPr>
            <a:r>
              <a:rPr lang="en-US" sz="301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Contributions:</a:t>
            </a:r>
          </a:p>
          <a:p>
            <a:pPr algn="just">
              <a:lnSpc>
                <a:spcPts val="3228"/>
              </a:lnSpc>
            </a:pPr>
            <a:endParaRPr lang="en-US" sz="3017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Researched the latest IoT safety devices and sensor technologies.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Compiled references for selecting sensors (gas, flame, vibration, sound, and gyroscope).</a:t>
            </a:r>
          </a:p>
          <a:p>
            <a:pPr marL="651453" lvl="1" indent="-325727" algn="just">
              <a:lnSpc>
                <a:spcPts val="3228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Provided valuable insights into the reliability and scalability of various IoT platforms (including ThingSpeak) for real-time data monitoring.</a:t>
            </a:r>
          </a:p>
        </p:txBody>
      </p:sp>
      <p:sp>
        <p:nvSpPr>
          <p:cNvPr id="16" name="Freeform 16"/>
          <p:cNvSpPr/>
          <p:nvPr/>
        </p:nvSpPr>
        <p:spPr>
          <a:xfrm rot="-1894308">
            <a:off x="16078397" y="7188643"/>
            <a:ext cx="2361806" cy="1255644"/>
          </a:xfrm>
          <a:custGeom>
            <a:avLst/>
            <a:gdLst/>
            <a:ahLst/>
            <a:cxnLst/>
            <a:rect l="l" t="t" r="r" b="b"/>
            <a:pathLst>
              <a:path w="2361806" h="1255644">
                <a:moveTo>
                  <a:pt x="0" y="0"/>
                </a:moveTo>
                <a:lnTo>
                  <a:pt x="2361806" y="0"/>
                </a:lnTo>
                <a:lnTo>
                  <a:pt x="2361806" y="1255643"/>
                </a:lnTo>
                <a:lnTo>
                  <a:pt x="0" y="1255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00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1715</Words>
  <Application>Microsoft Office PowerPoint</Application>
  <PresentationFormat>Custom</PresentationFormat>
  <Paragraphs>212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Garet Bold</vt:lpstr>
      <vt:lpstr>Glacial Indifference</vt:lpstr>
      <vt:lpstr>Lilita One</vt:lpstr>
      <vt:lpstr>Glacial Indifference Bold</vt:lpstr>
      <vt:lpstr>Arial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Illustrative Group Project Presentation</dc:title>
  <dc:creator>rishi</dc:creator>
  <cp:lastModifiedBy>deepesh dhanwani</cp:lastModifiedBy>
  <cp:revision>8</cp:revision>
  <dcterms:created xsi:type="dcterms:W3CDTF">2006-08-16T00:00:00Z</dcterms:created>
  <dcterms:modified xsi:type="dcterms:W3CDTF">2025-01-30T07:36:32Z</dcterms:modified>
  <dc:identifier>DAGaIqY7L04</dc:identifier>
</cp:coreProperties>
</file>